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5"/>
  </p:notesMasterIdLst>
  <p:sldIdLst>
    <p:sldId id="256" r:id="rId5"/>
    <p:sldId id="272" r:id="rId6"/>
    <p:sldId id="298" r:id="rId7"/>
    <p:sldId id="311" r:id="rId8"/>
    <p:sldId id="326" r:id="rId9"/>
    <p:sldId id="330" r:id="rId10"/>
    <p:sldId id="329" r:id="rId11"/>
    <p:sldId id="271" r:id="rId12"/>
    <p:sldId id="315" r:id="rId13"/>
    <p:sldId id="319" r:id="rId14"/>
    <p:sldId id="317" r:id="rId15"/>
    <p:sldId id="321" r:id="rId16"/>
    <p:sldId id="332" r:id="rId17"/>
    <p:sldId id="333" r:id="rId18"/>
    <p:sldId id="337" r:id="rId19"/>
    <p:sldId id="345" r:id="rId20"/>
    <p:sldId id="346" r:id="rId21"/>
    <p:sldId id="347" r:id="rId22"/>
    <p:sldId id="348" r:id="rId23"/>
    <p:sldId id="349" r:id="rId24"/>
    <p:sldId id="350" r:id="rId25"/>
    <p:sldId id="328" r:id="rId26"/>
    <p:sldId id="336" r:id="rId27"/>
    <p:sldId id="284" r:id="rId28"/>
    <p:sldId id="285" r:id="rId29"/>
    <p:sldId id="353" r:id="rId30"/>
    <p:sldId id="286" r:id="rId31"/>
    <p:sldId id="287" r:id="rId32"/>
    <p:sldId id="351" r:id="rId33"/>
    <p:sldId id="289" r:id="rId34"/>
    <p:sldId id="288" r:id="rId35"/>
    <p:sldId id="322" r:id="rId36"/>
    <p:sldId id="291" r:id="rId37"/>
    <p:sldId id="290" r:id="rId38"/>
    <p:sldId id="355" r:id="rId39"/>
    <p:sldId id="318" r:id="rId40"/>
    <p:sldId id="357" r:id="rId41"/>
    <p:sldId id="358" r:id="rId42"/>
    <p:sldId id="296" r:id="rId43"/>
    <p:sldId id="323" r:id="rId4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C71"/>
    <a:srgbClr val="E24725"/>
    <a:srgbClr val="F8FD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90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178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Image Placeholder 7"/>
          <p:cNvSpPr>
            <a:spLocks noGrp="1" noRot="1" noChangeAspect="1"/>
          </p:cNvSpPr>
          <p:nvPr>
            <p:ph type="sldImg" idx="2"/>
          </p:nvPr>
        </p:nvSpPr>
        <p:spPr>
          <a:xfrm>
            <a:off x="1182834" y="374049"/>
            <a:ext cx="6612399" cy="495832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182834" y="5773554"/>
            <a:ext cx="7829361" cy="667163"/>
            <a:chOff x="225572" y="5749098"/>
            <a:chExt cx="8705777" cy="858739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25572" y="5749098"/>
              <a:ext cx="870577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25572" y="6178468"/>
              <a:ext cx="870577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25572" y="6607837"/>
              <a:ext cx="870577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207750" y="5665952"/>
            <a:ext cx="2038613" cy="280388"/>
          </a:xfrm>
          <a:prstGeom prst="rect">
            <a:avLst/>
          </a:prstGeom>
          <a:noFill/>
        </p:spPr>
        <p:txBody>
          <a:bodyPr wrap="square" lIns="94796" tIns="47398" rIns="94796" bIns="47398" rtlCol="0">
            <a:spAutoFit/>
          </a:bodyPr>
          <a:lstStyle/>
          <a:p>
            <a:r>
              <a:rPr lang="en-US" sz="1200" dirty="0">
                <a:latin typeface="+mn-lt"/>
              </a:rPr>
              <a:t>Notes</a:t>
            </a: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07950"/>
            <a:ext cx="7197725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597161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85725"/>
            <a:ext cx="7199313" cy="5400675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329485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85725"/>
            <a:ext cx="7199313" cy="5400675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319046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85725"/>
            <a:ext cx="7199313" cy="5400675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741545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01600"/>
            <a:ext cx="7202488" cy="5400675"/>
          </a:xfrm>
        </p:spPr>
      </p:sp>
    </p:spTree>
    <p:extLst>
      <p:ext uri="{BB962C8B-B14F-4D97-AF65-F5344CB8AC3E}">
        <p14:creationId xmlns:p14="http://schemas.microsoft.com/office/powerpoint/2010/main" val="5780559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802575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7512528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051515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217088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6953553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499238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653227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5201442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7497503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2658918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2945258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564727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41567813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2613767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567628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630137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4228420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01600"/>
            <a:ext cx="7202488" cy="5400675"/>
          </a:xfrm>
        </p:spPr>
      </p:sp>
    </p:spTree>
    <p:extLst>
      <p:ext uri="{BB962C8B-B14F-4D97-AF65-F5344CB8AC3E}">
        <p14:creationId xmlns:p14="http://schemas.microsoft.com/office/powerpoint/2010/main" val="18738223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8887409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6208003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19750811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9523330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8954332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7857990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85725"/>
            <a:ext cx="7199313" cy="5400675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17705822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85725"/>
            <a:ext cx="7199313" cy="5400675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10149975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85725"/>
            <a:ext cx="7199313" cy="5400675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9469642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01600"/>
            <a:ext cx="7202488" cy="5400675"/>
          </a:xfrm>
        </p:spPr>
      </p:sp>
    </p:spTree>
    <p:extLst>
      <p:ext uri="{BB962C8B-B14F-4D97-AF65-F5344CB8AC3E}">
        <p14:creationId xmlns:p14="http://schemas.microsoft.com/office/powerpoint/2010/main" val="4099055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01600"/>
            <a:ext cx="7202488" cy="5400675"/>
          </a:xfrm>
        </p:spPr>
      </p:sp>
    </p:spTree>
    <p:extLst>
      <p:ext uri="{BB962C8B-B14F-4D97-AF65-F5344CB8AC3E}">
        <p14:creationId xmlns:p14="http://schemas.microsoft.com/office/powerpoint/2010/main" val="102393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01600"/>
            <a:ext cx="7202488" cy="5400675"/>
          </a:xfrm>
        </p:spPr>
      </p:sp>
    </p:spTree>
    <p:extLst>
      <p:ext uri="{BB962C8B-B14F-4D97-AF65-F5344CB8AC3E}">
        <p14:creationId xmlns:p14="http://schemas.microsoft.com/office/powerpoint/2010/main" val="1103918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249362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004060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0150" y="107950"/>
            <a:ext cx="7199313" cy="5399088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982343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101600"/>
            <a:ext cx="7202488" cy="5400675"/>
          </a:xfrm>
        </p:spPr>
      </p:sp>
    </p:spTree>
    <p:extLst>
      <p:ext uri="{BB962C8B-B14F-4D97-AF65-F5344CB8AC3E}">
        <p14:creationId xmlns:p14="http://schemas.microsoft.com/office/powerpoint/2010/main" val="34374305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85725"/>
            <a:ext cx="7199313" cy="5400675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654093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5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47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9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14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9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0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8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1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5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6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CBC44-57A9-4243-A01A-E966712E5BCC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79B69-140F-EB43-9D19-1A9219080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5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8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2.jpeg"/><Relationship Id="rId3" Type="http://schemas.openxmlformats.org/officeDocument/2006/relationships/image" Target="../media/image6.jpeg"/><Relationship Id="rId7" Type="http://schemas.openxmlformats.org/officeDocument/2006/relationships/image" Target="../media/image77.png"/><Relationship Id="rId12" Type="http://schemas.openxmlformats.org/officeDocument/2006/relationships/image" Target="../media/image8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://images.google.com/imgres?imgurl=http://www.cswinc.com.tw/UserFiles/USB%20Cable.jpg&amp;imgrefurl=http://www.cswinc.com.tw/index.php?cPath=140_136&amp;usg=__5cpvpV8VdeRyuXdDWvkxoF5aU0o=&amp;h=1536&amp;w=2048&amp;sz=176&amp;hl=ja&amp;start=29&amp;um=1&amp;tbnid=0rPJUmmTWx8obM:&amp;tbnh=113&amp;tbnw=150&amp;prev=/images?q=USB+cable&amp;ndsp=18&amp;hl=ja&amp;rls=com.microsoft:ja&amp;sa=N&amp;start=18&amp;um=1" TargetMode="External"/><Relationship Id="rId5" Type="http://schemas.openxmlformats.org/officeDocument/2006/relationships/image" Target="../media/image9.png"/><Relationship Id="rId10" Type="http://schemas.openxmlformats.org/officeDocument/2006/relationships/image" Target="../media/image80.png"/><Relationship Id="rId4" Type="http://schemas.openxmlformats.org/officeDocument/2006/relationships/image" Target="../media/image7.png"/><Relationship Id="rId9" Type="http://schemas.openxmlformats.org/officeDocument/2006/relationships/image" Target="../media/image7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jpe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6.jpe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.jpe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.jpe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4.png"/><Relationship Id="rId1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openxmlformats.org/officeDocument/2006/relationships/image" Target="../media/image17.jpeg"/><Relationship Id="rId10" Type="http://schemas.openxmlformats.org/officeDocument/2006/relationships/image" Target="http://www.gale.cengage.com/images/cat_images/87631930.jpg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2.jpeg"/><Relationship Id="rId14" Type="http://schemas.openxmlformats.org/officeDocument/2006/relationships/image" Target="../media/image1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6.jpe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gif"/><Relationship Id="rId13" Type="http://schemas.openxmlformats.org/officeDocument/2006/relationships/image" Target="../media/image99.gif"/><Relationship Id="rId18" Type="http://schemas.openxmlformats.org/officeDocument/2006/relationships/image" Target="../media/image103.gif"/><Relationship Id="rId26" Type="http://schemas.openxmlformats.org/officeDocument/2006/relationships/image" Target="../media/image111.gif"/><Relationship Id="rId39" Type="http://schemas.openxmlformats.org/officeDocument/2006/relationships/image" Target="../media/image124.gif"/><Relationship Id="rId3" Type="http://schemas.openxmlformats.org/officeDocument/2006/relationships/image" Target="../media/image6.jpeg"/><Relationship Id="rId21" Type="http://schemas.openxmlformats.org/officeDocument/2006/relationships/image" Target="../media/image106.gif"/><Relationship Id="rId34" Type="http://schemas.openxmlformats.org/officeDocument/2006/relationships/image" Target="../media/image119.png"/><Relationship Id="rId42" Type="http://schemas.openxmlformats.org/officeDocument/2006/relationships/image" Target="../media/image127.png"/><Relationship Id="rId7" Type="http://schemas.openxmlformats.org/officeDocument/2006/relationships/image" Target="../media/image93.gif"/><Relationship Id="rId12" Type="http://schemas.openxmlformats.org/officeDocument/2006/relationships/image" Target="../media/image98.gif"/><Relationship Id="rId17" Type="http://schemas.openxmlformats.org/officeDocument/2006/relationships/hyperlink" Target="http://solutions.cengage.com/Gale/Product-Icons/" TargetMode="External"/><Relationship Id="rId25" Type="http://schemas.openxmlformats.org/officeDocument/2006/relationships/image" Target="../media/image110.gif"/><Relationship Id="rId33" Type="http://schemas.openxmlformats.org/officeDocument/2006/relationships/image" Target="../media/image118.png"/><Relationship Id="rId38" Type="http://schemas.openxmlformats.org/officeDocument/2006/relationships/image" Target="../media/image123.gif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02.gif"/><Relationship Id="rId20" Type="http://schemas.openxmlformats.org/officeDocument/2006/relationships/image" Target="../media/image105.gif"/><Relationship Id="rId29" Type="http://schemas.openxmlformats.org/officeDocument/2006/relationships/image" Target="../media/image114.gif"/><Relationship Id="rId41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97.gif"/><Relationship Id="rId24" Type="http://schemas.openxmlformats.org/officeDocument/2006/relationships/image" Target="../media/image109.gif"/><Relationship Id="rId32" Type="http://schemas.openxmlformats.org/officeDocument/2006/relationships/image" Target="../media/image117.png"/><Relationship Id="rId37" Type="http://schemas.openxmlformats.org/officeDocument/2006/relationships/image" Target="../media/image122.png"/><Relationship Id="rId40" Type="http://schemas.openxmlformats.org/officeDocument/2006/relationships/image" Target="../media/image125.png"/><Relationship Id="rId5" Type="http://schemas.openxmlformats.org/officeDocument/2006/relationships/image" Target="../media/image8.png"/><Relationship Id="rId15" Type="http://schemas.openxmlformats.org/officeDocument/2006/relationships/image" Target="../media/image101.gif"/><Relationship Id="rId23" Type="http://schemas.openxmlformats.org/officeDocument/2006/relationships/image" Target="../media/image108.gif"/><Relationship Id="rId28" Type="http://schemas.openxmlformats.org/officeDocument/2006/relationships/image" Target="../media/image113.gif"/><Relationship Id="rId36" Type="http://schemas.openxmlformats.org/officeDocument/2006/relationships/image" Target="../media/image121.png"/><Relationship Id="rId10" Type="http://schemas.openxmlformats.org/officeDocument/2006/relationships/image" Target="../media/image96.gif"/><Relationship Id="rId19" Type="http://schemas.openxmlformats.org/officeDocument/2006/relationships/image" Target="../media/image104.gif"/><Relationship Id="rId31" Type="http://schemas.openxmlformats.org/officeDocument/2006/relationships/image" Target="../media/image116.png"/><Relationship Id="rId4" Type="http://schemas.openxmlformats.org/officeDocument/2006/relationships/image" Target="../media/image7.png"/><Relationship Id="rId9" Type="http://schemas.openxmlformats.org/officeDocument/2006/relationships/image" Target="../media/image95.gif"/><Relationship Id="rId14" Type="http://schemas.openxmlformats.org/officeDocument/2006/relationships/image" Target="../media/image100.gif"/><Relationship Id="rId22" Type="http://schemas.openxmlformats.org/officeDocument/2006/relationships/image" Target="../media/image107.gif"/><Relationship Id="rId27" Type="http://schemas.openxmlformats.org/officeDocument/2006/relationships/image" Target="../media/image112.gif"/><Relationship Id="rId30" Type="http://schemas.openxmlformats.org/officeDocument/2006/relationships/image" Target="../media/image115.gif"/><Relationship Id="rId35" Type="http://schemas.openxmlformats.org/officeDocument/2006/relationships/image" Target="../media/image120.png"/><Relationship Id="rId43" Type="http://schemas.openxmlformats.org/officeDocument/2006/relationships/image" Target="../media/image1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gif"/><Relationship Id="rId13" Type="http://schemas.openxmlformats.org/officeDocument/2006/relationships/image" Target="../media/image137.png"/><Relationship Id="rId3" Type="http://schemas.openxmlformats.org/officeDocument/2006/relationships/image" Target="../media/image6.jpeg"/><Relationship Id="rId7" Type="http://schemas.openxmlformats.org/officeDocument/2006/relationships/image" Target="../media/image131.gif"/><Relationship Id="rId12" Type="http://schemas.openxmlformats.org/officeDocument/2006/relationships/image" Target="../media/image1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gif"/><Relationship Id="rId11" Type="http://schemas.openxmlformats.org/officeDocument/2006/relationships/image" Target="../media/image135.png"/><Relationship Id="rId5" Type="http://schemas.openxmlformats.org/officeDocument/2006/relationships/image" Target="../media/image129.gif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4" Type="http://schemas.openxmlformats.org/officeDocument/2006/relationships/image" Target="../media/image8.png"/><Relationship Id="rId9" Type="http://schemas.openxmlformats.org/officeDocument/2006/relationships/image" Target="../media/image133.gif"/><Relationship Id="rId14" Type="http://schemas.openxmlformats.org/officeDocument/2006/relationships/image" Target="../media/image1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6.jpe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43.png"/><Relationship Id="rId4" Type="http://schemas.openxmlformats.org/officeDocument/2006/relationships/image" Target="../media/image7.png"/><Relationship Id="rId9" Type="http://schemas.openxmlformats.org/officeDocument/2006/relationships/image" Target="../media/image1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6.jpe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1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xplainthatstuff.com/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1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1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6.jpeg"/><Relationship Id="rId7" Type="http://schemas.openxmlformats.org/officeDocument/2006/relationships/image" Target="../media/image1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15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6.jpeg"/><Relationship Id="rId7" Type="http://schemas.openxmlformats.org/officeDocument/2006/relationships/image" Target="../media/image1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26.png"/><Relationship Id="rId5" Type="http://schemas.openxmlformats.org/officeDocument/2006/relationships/image" Target="../media/image9.pn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6.jpe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10" Type="http://schemas.openxmlformats.org/officeDocument/2006/relationships/image" Target="../media/image156.png"/><Relationship Id="rId4" Type="http://schemas.openxmlformats.org/officeDocument/2006/relationships/image" Target="../media/image8.png"/><Relationship Id="rId9" Type="http://schemas.openxmlformats.org/officeDocument/2006/relationships/image" Target="../media/image1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6.jpe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6.jpe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16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6.jpe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16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/imgres?imgurl=http://www.cswinc.com.tw/UserFiles/USB%20Cable.jpg&amp;imgrefurl=http://www.cswinc.com.tw/index.php?cPath=140_136&amp;usg=__5cpvpV8VdeRyuXdDWvkxoF5aU0o=&amp;h=1536&amp;w=2048&amp;sz=176&amp;hl=ja&amp;start=29&amp;um=1&amp;tbnid=0rPJUmmTWx8obM:&amp;tbnh=113&amp;tbnw=150&amp;prev=/images?q=USB+cable&amp;ndsp=18&amp;hl=ja&amp;rls=com.microsoft:ja&amp;sa=N&amp;start=18&amp;um=1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16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10" Type="http://schemas.openxmlformats.org/officeDocument/2006/relationships/image" Target="../media/image82.jpeg"/><Relationship Id="rId4" Type="http://schemas.openxmlformats.org/officeDocument/2006/relationships/image" Target="../media/image8.png"/><Relationship Id="rId9" Type="http://schemas.openxmlformats.org/officeDocument/2006/relationships/image" Target="../media/image81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3" Type="http://schemas.openxmlformats.org/officeDocument/2006/relationships/image" Target="../media/image6.jpeg"/><Relationship Id="rId7" Type="http://schemas.openxmlformats.org/officeDocument/2006/relationships/hyperlink" Target="http://dh2016.adho.org/abstracts/343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jpeg"/><Relationship Id="rId5" Type="http://schemas.openxmlformats.org/officeDocument/2006/relationships/image" Target="../media/image9.png"/><Relationship Id="rId10" Type="http://schemas.openxmlformats.org/officeDocument/2006/relationships/image" Target="../media/image168.png"/><Relationship Id="rId4" Type="http://schemas.openxmlformats.org/officeDocument/2006/relationships/image" Target="../media/image7.png"/><Relationship Id="rId9" Type="http://schemas.openxmlformats.org/officeDocument/2006/relationships/image" Target="../media/image1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9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8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8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6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9" Type="http://schemas.openxmlformats.org/officeDocument/2006/relationships/image" Target="../media/image61.png"/><Relationship Id="rId3" Type="http://schemas.openxmlformats.org/officeDocument/2006/relationships/image" Target="../media/image6.jpeg"/><Relationship Id="rId21" Type="http://schemas.openxmlformats.org/officeDocument/2006/relationships/image" Target="../media/image43.jpeg"/><Relationship Id="rId34" Type="http://schemas.openxmlformats.org/officeDocument/2006/relationships/image" Target="../media/image56.png"/><Relationship Id="rId42" Type="http://schemas.openxmlformats.org/officeDocument/2006/relationships/image" Target="../media/image64.png"/><Relationship Id="rId7" Type="http://schemas.openxmlformats.org/officeDocument/2006/relationships/image" Target="../media/image32.png"/><Relationship Id="rId12" Type="http://schemas.openxmlformats.org/officeDocument/2006/relationships/hyperlink" Target="http://www.ox.ac.uk/" TargetMode="External"/><Relationship Id="rId17" Type="http://schemas.openxmlformats.org/officeDocument/2006/relationships/hyperlink" Target="http://www.manchester.ac.uk/index.php" TargetMode="External"/><Relationship Id="rId25" Type="http://schemas.openxmlformats.org/officeDocument/2006/relationships/image" Target="../media/image47.png"/><Relationship Id="rId33" Type="http://schemas.openxmlformats.org/officeDocument/2006/relationships/image" Target="../media/image55.png"/><Relationship Id="rId38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9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41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5.png"/><Relationship Id="rId24" Type="http://schemas.openxmlformats.org/officeDocument/2006/relationships/image" Target="../media/image46.png"/><Relationship Id="rId32" Type="http://schemas.openxmlformats.org/officeDocument/2006/relationships/image" Target="../media/image54.png"/><Relationship Id="rId37" Type="http://schemas.openxmlformats.org/officeDocument/2006/relationships/image" Target="../media/image59.png"/><Relationship Id="rId40" Type="http://schemas.openxmlformats.org/officeDocument/2006/relationships/image" Target="../media/image62.png"/><Relationship Id="rId5" Type="http://schemas.openxmlformats.org/officeDocument/2006/relationships/image" Target="../media/image9.png"/><Relationship Id="rId15" Type="http://schemas.openxmlformats.org/officeDocument/2006/relationships/image" Target="../media/image38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36" Type="http://schemas.openxmlformats.org/officeDocument/2006/relationships/image" Target="../media/image58.png"/><Relationship Id="rId10" Type="http://schemas.openxmlformats.org/officeDocument/2006/relationships/image" Target="../media/image8.png"/><Relationship Id="rId19" Type="http://schemas.openxmlformats.org/officeDocument/2006/relationships/image" Target="../media/image41.png"/><Relationship Id="rId31" Type="http://schemas.openxmlformats.org/officeDocument/2006/relationships/image" Target="../media/image53.png"/><Relationship Id="rId4" Type="http://schemas.openxmlformats.org/officeDocument/2006/relationships/image" Target="../media/image7.png"/><Relationship Id="rId9" Type="http://schemas.openxmlformats.org/officeDocument/2006/relationships/image" Target="../media/image34.jpeg"/><Relationship Id="rId14" Type="http://schemas.openxmlformats.org/officeDocument/2006/relationships/image" Target="../media/image37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Relationship Id="rId30" Type="http://schemas.openxmlformats.org/officeDocument/2006/relationships/image" Target="../media/image52.png"/><Relationship Id="rId35" Type="http://schemas.openxmlformats.org/officeDocument/2006/relationships/image" Target="../media/image57.png"/><Relationship Id="rId43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.jpe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10" Type="http://schemas.openxmlformats.org/officeDocument/2006/relationships/image" Target="../media/image69.png"/><Relationship Id="rId4" Type="http://schemas.openxmlformats.org/officeDocument/2006/relationships/image" Target="../media/image7.png"/><Relationship Id="rId9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8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533"/>
            <a:ext cx="9144793" cy="6858594"/>
          </a:xfrm>
          <a:prstGeom prst="rect">
            <a:avLst/>
          </a:prstGeom>
        </p:spPr>
      </p:pic>
      <p:pic>
        <p:nvPicPr>
          <p:cNvPr id="6" name="Picture 5" descr="Gale_GPS_PPTTemplate-01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59936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15536"/>
            <a:ext cx="1786283" cy="5425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6769" y="400258"/>
            <a:ext cx="1956316" cy="36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6400"/>
            <a:ext cx="2290154" cy="180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501660" y="678615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br>
              <a:rPr lang="en-US" altLang="zh-CN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altLang="zh-CN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zh-CN" alt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历史典藏 数字检索</a:t>
            </a:r>
            <a:endParaRPr lang="en-US" altLang="zh-CN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US" altLang="zh-CN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</a:t>
            </a:r>
          </a:p>
          <a:p>
            <a:pPr algn="ctr"/>
            <a:r>
              <a:rPr lang="en-US" altLang="zh-CN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</a:t>
            </a:r>
            <a:r>
              <a:rPr lang="en-US" altLang="zh-CN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——</a:t>
            </a:r>
            <a:r>
              <a:rPr lang="en-US" altLang="zh-CN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Gale Scholar</a:t>
            </a:r>
            <a:r>
              <a:rPr lang="zh-CN" altLang="en-US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原始档案文献数据库</a:t>
            </a:r>
            <a:br>
              <a:rPr lang="en-US" altLang="zh-CN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altLang="zh-CN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zh-CN" altLang="en-US" sz="36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596553" y="4601419"/>
            <a:ext cx="1979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By Sophia ( </a:t>
            </a:r>
            <a:r>
              <a:rPr lang="zh-CN" altLang="en-US" sz="1000" dirty="0">
                <a:solidFill>
                  <a:schemeClr val="bg1"/>
                </a:solidFill>
              </a:rPr>
              <a:t>张楠 </a:t>
            </a:r>
            <a:r>
              <a:rPr lang="en-US" altLang="zh-CN" sz="1200" dirty="0">
                <a:solidFill>
                  <a:schemeClr val="bg1"/>
                </a:solidFill>
              </a:rPr>
              <a:t>)</a:t>
            </a:r>
          </a:p>
          <a:p>
            <a:endParaRPr lang="zh-CN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994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95" y="1371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sp>
        <p:nvSpPr>
          <p:cNvPr id="7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165267"/>
            <a:ext cx="9306239" cy="999203"/>
          </a:xfrm>
          <a:effectLst/>
        </p:spPr>
        <p:txBody>
          <a:bodyPr>
            <a:normAutofit/>
          </a:bodyPr>
          <a:lstStyle/>
          <a:p>
            <a:pPr algn="l"/>
            <a:r>
              <a:rPr lang="zh-CN" altLang="en-US" sz="2800" b="1" dirty="0"/>
              <a:t>商业营销 </a:t>
            </a:r>
            <a:r>
              <a:rPr lang="en-US" altLang="zh-CN" sz="2800" b="1" dirty="0"/>
              <a:t>– </a:t>
            </a:r>
            <a:r>
              <a:rPr lang="zh-CN" altLang="en-US" sz="2800" b="1" dirty="0"/>
              <a:t>灵感来源</a:t>
            </a:r>
            <a:r>
              <a:rPr lang="en-US" altLang="zh-CN" sz="2800" b="1" dirty="0"/>
              <a:t> </a:t>
            </a:r>
            <a:r>
              <a:rPr lang="zh-CN" altLang="en-US" sz="2800" b="1" dirty="0"/>
              <a:t> </a:t>
            </a:r>
            <a:endParaRPr lang="ja-JP" altLang="en-US" sz="2800" b="1" dirty="0"/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4E5C38D-387B-4899-AECB-71097C9688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825" y="962025"/>
            <a:ext cx="7372350" cy="493395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9E0A62C-E34E-447C-AD3B-9BCDFAB7AB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3352" y="715364"/>
            <a:ext cx="5819534" cy="56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1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95" y="1371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sp>
        <p:nvSpPr>
          <p:cNvPr id="7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165267"/>
            <a:ext cx="9306239" cy="999203"/>
          </a:xfrm>
          <a:effectLst/>
        </p:spPr>
        <p:txBody>
          <a:bodyPr>
            <a:normAutofit/>
          </a:bodyPr>
          <a:lstStyle/>
          <a:p>
            <a:pPr algn="l"/>
            <a:r>
              <a:rPr lang="zh-CN" altLang="en-US" sz="2800" b="1" dirty="0"/>
              <a:t> 师生</a:t>
            </a:r>
            <a:r>
              <a:rPr lang="en-US" altLang="zh-CN" sz="2800" b="1" dirty="0"/>
              <a:t>–</a:t>
            </a:r>
            <a:r>
              <a:rPr lang="zh-CN" altLang="en-US" sz="2800" b="1" dirty="0"/>
              <a:t> 循证教学</a:t>
            </a:r>
            <a:endParaRPr lang="ja-JP" altLang="en-US" sz="2800" b="1" dirty="0"/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5ADDAF2C-3A23-4B8B-B7F6-7EAC79EF4D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238" y="927642"/>
            <a:ext cx="6799761" cy="520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83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95" y="1371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sp>
        <p:nvSpPr>
          <p:cNvPr id="7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165267"/>
            <a:ext cx="9306239" cy="999203"/>
          </a:xfrm>
          <a:effectLst/>
        </p:spPr>
        <p:txBody>
          <a:bodyPr>
            <a:normAutofit/>
          </a:bodyPr>
          <a:lstStyle/>
          <a:p>
            <a:pPr algn="l"/>
            <a:r>
              <a:rPr lang="zh-CN" altLang="en-US" sz="2800" b="1" dirty="0"/>
              <a:t> 学者</a:t>
            </a:r>
            <a:r>
              <a:rPr lang="en-US" altLang="zh-CN" sz="2800" b="1" dirty="0"/>
              <a:t>–</a:t>
            </a:r>
            <a:r>
              <a:rPr kumimoji="1" lang="zh-CN" altLang="en-US" sz="2800" b="1" dirty="0">
                <a:latin typeface="+mj-ea"/>
                <a:cs typeface="Open Sans Semibold" panose="020B0706030804020204" pitchFamily="34" charset="0"/>
              </a:rPr>
              <a:t>学术研究的根本</a:t>
            </a:r>
            <a:endParaRPr lang="ja-JP" altLang="en-US" sz="2800" b="1" dirty="0"/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AF49FA6-805B-4502-B074-18AA02F37A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587" y="903723"/>
            <a:ext cx="4754413" cy="599469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2680C88-9860-4B36-8CDF-6E022B50B5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7893" y="944990"/>
            <a:ext cx="6830451" cy="514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9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371"/>
            <a:ext cx="9144000" cy="68566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00" y="6206400"/>
            <a:ext cx="1787665" cy="538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122" y="415225"/>
            <a:ext cx="1959259" cy="36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8" name="Picture 20" descr="相关图片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584" y="1325005"/>
            <a:ext cx="3774831" cy="377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6"/>
          <p:cNvSpPr txBox="1"/>
          <p:nvPr/>
        </p:nvSpPr>
        <p:spPr>
          <a:xfrm>
            <a:off x="713540" y="2100230"/>
            <a:ext cx="771691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Arial"/>
                <a:cs typeface="Arial"/>
              </a:rPr>
              <a:t>Gale Scholar</a:t>
            </a:r>
            <a:r>
              <a:rPr lang="zh-CN" altLang="en-US" sz="3600" b="1" dirty="0">
                <a:solidFill>
                  <a:schemeClr val="bg1"/>
                </a:solidFill>
                <a:latin typeface="Arial"/>
                <a:cs typeface="Arial"/>
              </a:rPr>
              <a:t>对学术研究的支持</a:t>
            </a:r>
            <a:endParaRPr lang="en-US" altLang="zh-CN" sz="36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US" altLang="zh-CN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118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pic>
        <p:nvPicPr>
          <p:cNvPr id="36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190228"/>
            <a:ext cx="1959264" cy="360000"/>
          </a:xfrm>
          <a:prstGeom prst="rect">
            <a:avLst/>
          </a:prstGeom>
        </p:spPr>
      </p:pic>
      <p:pic>
        <p:nvPicPr>
          <p:cNvPr id="66" name="Picture 6">
            <a:extLst>
              <a:ext uri="{FF2B5EF4-FFF2-40B4-BE49-F238E27FC236}">
                <a16:creationId xmlns:a16="http://schemas.microsoft.com/office/drawing/2014/main" id="{DEB876E3-AB65-44D5-BB2E-39A38739E61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190228"/>
            <a:ext cx="1959264" cy="360000"/>
          </a:xfrm>
          <a:prstGeom prst="rect">
            <a:avLst/>
          </a:prstGeom>
        </p:spPr>
      </p:pic>
      <p:sp>
        <p:nvSpPr>
          <p:cNvPr id="21" name="タイトル 1">
            <a:extLst>
              <a:ext uri="{FF2B5EF4-FFF2-40B4-BE49-F238E27FC236}">
                <a16:creationId xmlns:a16="http://schemas.microsoft.com/office/drawing/2014/main" id="{99CA764B-FF7D-4B79-B9C8-1C04ADE62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" y="148729"/>
            <a:ext cx="9143999" cy="879971"/>
          </a:xfrm>
        </p:spPr>
        <p:txBody>
          <a:bodyPr vert="horz" lIns="121920" tIns="60960" rIns="121920" bIns="60960" rtlCol="0" anchor="ctr">
            <a:noAutofit/>
          </a:bodyPr>
          <a:lstStyle/>
          <a:p>
            <a:r>
              <a:rPr lang="zh-CN" altLang="en-US" sz="2933" b="1" dirty="0">
                <a:latin typeface="+mn-ea"/>
                <a:ea typeface="+mn-ea"/>
              </a:rPr>
              <a:t>支持学术研究</a:t>
            </a:r>
            <a:endParaRPr lang="ja-JP" altLang="en-US" sz="2933" b="1" dirty="0">
              <a:latin typeface="+mn-ea"/>
              <a:ea typeface="+mn-ea"/>
            </a:endParaRPr>
          </a:p>
        </p:txBody>
      </p:sp>
      <p:pic>
        <p:nvPicPr>
          <p:cNvPr id="13" name="Picture 22">
            <a:extLst>
              <a:ext uri="{FF2B5EF4-FFF2-40B4-BE49-F238E27FC236}">
                <a16:creationId xmlns:a16="http://schemas.microsoft.com/office/drawing/2014/main" id="{F157CE46-4111-41AA-96AC-20D32F21B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99" y="943019"/>
            <a:ext cx="1000271" cy="1477062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E013560-F649-474C-88D4-D4FF746AADC6}"/>
              </a:ext>
            </a:extLst>
          </p:cNvPr>
          <p:cNvSpPr/>
          <p:nvPr/>
        </p:nvSpPr>
        <p:spPr>
          <a:xfrm>
            <a:off x="2340814" y="1141156"/>
            <a:ext cx="65037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dirty="0"/>
              <a:t>超过</a:t>
            </a:r>
            <a:r>
              <a:rPr kumimoji="1" lang="en-US" altLang="zh-CN" dirty="0"/>
              <a:t>300</a:t>
            </a:r>
            <a:r>
              <a:rPr kumimoji="1" lang="zh-CN" altLang="en-US" dirty="0"/>
              <a:t>个数字典藏，超过</a:t>
            </a:r>
            <a:r>
              <a:rPr kumimoji="1" lang="en-US" altLang="zh-CN" b="1" dirty="0">
                <a:solidFill>
                  <a:srgbClr val="FF0000"/>
                </a:solidFill>
              </a:rPr>
              <a:t>1</a:t>
            </a:r>
            <a:r>
              <a:rPr kumimoji="1" lang="zh-CN" altLang="en-US" b="1" dirty="0">
                <a:solidFill>
                  <a:srgbClr val="FF0000"/>
                </a:solidFill>
              </a:rPr>
              <a:t>亿页内容</a:t>
            </a:r>
            <a:endParaRPr kumimoji="1" lang="en-US" altLang="zh-CN" b="1" dirty="0">
              <a:solidFill>
                <a:srgbClr val="FF0000"/>
              </a:solidFill>
            </a:endParaRPr>
          </a:p>
          <a:p>
            <a:r>
              <a:rPr kumimoji="1" lang="zh-CN" altLang="en-US" dirty="0"/>
              <a:t>     对原始档案资源的应用使得教育和研究的性质得以永久改变</a:t>
            </a:r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6462D32-ED7C-461B-911C-B9230BBBC0D1}"/>
              </a:ext>
            </a:extLst>
          </p:cNvPr>
          <p:cNvSpPr/>
          <p:nvPr/>
        </p:nvSpPr>
        <p:spPr>
          <a:xfrm>
            <a:off x="370063" y="2509939"/>
            <a:ext cx="6465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dirty="0"/>
              <a:t>在融合了直观的</a:t>
            </a:r>
            <a:r>
              <a:rPr kumimoji="1" lang="zh-CN" altLang="en-US" b="1" dirty="0">
                <a:solidFill>
                  <a:srgbClr val="FF0000"/>
                </a:solidFill>
              </a:rPr>
              <a:t>数字发现和分析工具的统一平台上</a:t>
            </a:r>
            <a:r>
              <a:rPr kumimoji="1" lang="zh-CN" altLang="en-US" dirty="0"/>
              <a:t>提供珍稀原始档案资源</a:t>
            </a:r>
          </a:p>
        </p:txBody>
      </p:sp>
      <p:pic>
        <p:nvPicPr>
          <p:cNvPr id="16" name="Picture 2" descr="http://gale.cengage.co.uk/images/Term_frequency.png">
            <a:extLst>
              <a:ext uri="{FF2B5EF4-FFF2-40B4-BE49-F238E27FC236}">
                <a16:creationId xmlns:a16="http://schemas.microsoft.com/office/drawing/2014/main" id="{E0FB9E71-235C-4225-B1A4-AA3FFDBB7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804" y="2917822"/>
            <a:ext cx="2633513" cy="122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gale.cengage.co.uk/images/APS-Term-Clusters.jpg">
            <a:extLst>
              <a:ext uri="{FF2B5EF4-FFF2-40B4-BE49-F238E27FC236}">
                <a16:creationId xmlns:a16="http://schemas.microsoft.com/office/drawing/2014/main" id="{A7420B9A-05C6-4168-AEA5-F9B2875F9D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8355" y="1571197"/>
            <a:ext cx="1434409" cy="13943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D8E9391-35C0-4EAF-A1A2-7F653757D441}"/>
              </a:ext>
            </a:extLst>
          </p:cNvPr>
          <p:cNvSpPr/>
          <p:nvPr/>
        </p:nvSpPr>
        <p:spPr>
          <a:xfrm>
            <a:off x="2051338" y="4268403"/>
            <a:ext cx="71398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zh-CN" altLang="en-US" dirty="0"/>
              <a:t>版权允许的情况下，</a:t>
            </a:r>
            <a:r>
              <a:rPr kumimoji="1" lang="en-US" altLang="zh-CN" dirty="0"/>
              <a:t>Gale</a:t>
            </a:r>
            <a:r>
              <a:rPr kumimoji="1" lang="zh-CN" altLang="en-US" dirty="0"/>
              <a:t>可按采购需求提供数字化档案的</a:t>
            </a:r>
            <a:r>
              <a:rPr kumimoji="1" lang="en-US" altLang="zh-CN" b="1" dirty="0">
                <a:solidFill>
                  <a:srgbClr val="FF0000"/>
                </a:solidFill>
              </a:rPr>
              <a:t>XML</a:t>
            </a:r>
            <a:r>
              <a:rPr kumimoji="1" lang="zh-CN" altLang="en-US" b="1" dirty="0">
                <a:solidFill>
                  <a:srgbClr val="FF0000"/>
                </a:solidFill>
              </a:rPr>
              <a:t>数据</a:t>
            </a:r>
            <a:endParaRPr kumimoji="1" lang="en-US" altLang="zh-CN" b="1" dirty="0">
              <a:solidFill>
                <a:srgbClr val="FF0000"/>
              </a:solidFill>
            </a:endParaRPr>
          </a:p>
          <a:p>
            <a:r>
              <a:rPr kumimoji="1" lang="zh-CN" altLang="en-US" dirty="0"/>
              <a:t>     数据包括</a:t>
            </a:r>
            <a:r>
              <a:rPr kumimoji="1" lang="zh-CN" altLang="en-US" b="1" dirty="0">
                <a:solidFill>
                  <a:srgbClr val="FF0000"/>
                </a:solidFill>
              </a:rPr>
              <a:t>全文</a:t>
            </a:r>
            <a:r>
              <a:rPr kumimoji="1" lang="en-US" altLang="zh-CN" b="1" dirty="0">
                <a:solidFill>
                  <a:srgbClr val="FF0000"/>
                </a:solidFill>
              </a:rPr>
              <a:t>OCR</a:t>
            </a:r>
            <a:r>
              <a:rPr kumimoji="1" lang="zh-CN" altLang="en-US" dirty="0"/>
              <a:t>以及超过</a:t>
            </a:r>
            <a:r>
              <a:rPr kumimoji="1" lang="en-US" altLang="zh-CN" dirty="0"/>
              <a:t>75</a:t>
            </a:r>
            <a:r>
              <a:rPr kumimoji="1" lang="zh-CN" altLang="en-US" dirty="0"/>
              <a:t>个</a:t>
            </a:r>
            <a:r>
              <a:rPr kumimoji="1" lang="zh-CN" altLang="en-US" b="1" dirty="0">
                <a:solidFill>
                  <a:srgbClr val="FF0000"/>
                </a:solidFill>
              </a:rPr>
              <a:t>元数据</a:t>
            </a:r>
            <a:r>
              <a:rPr kumimoji="1" lang="zh-CN" altLang="en-US" dirty="0"/>
              <a:t>项</a:t>
            </a:r>
            <a:endParaRPr kumimoji="1" lang="fr-FR" altLang="ja-JP" dirty="0"/>
          </a:p>
          <a:p>
            <a:endParaRPr lang="zh-CN" altLang="en-US" dirty="0"/>
          </a:p>
        </p:txBody>
      </p:sp>
      <p:pic>
        <p:nvPicPr>
          <p:cNvPr id="19" name="図 2">
            <a:extLst>
              <a:ext uri="{FF2B5EF4-FFF2-40B4-BE49-F238E27FC236}">
                <a16:creationId xmlns:a16="http://schemas.microsoft.com/office/drawing/2014/main" id="{2D0F1109-5E71-4F82-BAE6-AE0F749D3C3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62" y="3742471"/>
            <a:ext cx="1933919" cy="22355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6" name="Picture 2" descr="http://t1.gstatic.com/images?q=tbn:0rPJUmmTWx8obM%3Ahttp://www.cswinc.com.tw/UserFiles/USB%2520Cable.jpg">
            <a:hlinkClick r:id="rId11"/>
            <a:extLst>
              <a:ext uri="{FF2B5EF4-FFF2-40B4-BE49-F238E27FC236}">
                <a16:creationId xmlns:a16="http://schemas.microsoft.com/office/drawing/2014/main" id="{ACD79237-708A-40B1-B56C-4701045EE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306" y="5519351"/>
            <a:ext cx="737910" cy="55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図 6" descr="Harddrive1TB.jpg">
            <a:extLst>
              <a:ext uri="{FF2B5EF4-FFF2-40B4-BE49-F238E27FC236}">
                <a16:creationId xmlns:a16="http://schemas.microsoft.com/office/drawing/2014/main" id="{0029EFE3-841E-441A-92C5-D0603F3661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413" y="4663556"/>
            <a:ext cx="1069216" cy="150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02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6" name="タイトル 1">
            <a:extLst>
              <a:ext uri="{FF2B5EF4-FFF2-40B4-BE49-F238E27FC236}">
                <a16:creationId xmlns:a16="http://schemas.microsoft.com/office/drawing/2014/main" id="{E074EB6B-C43E-4DF4-AE7B-D11FD799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018" y="148729"/>
            <a:ext cx="7061977" cy="879971"/>
          </a:xfrm>
        </p:spPr>
        <p:txBody>
          <a:bodyPr vert="horz" lIns="121920" tIns="60960" rIns="121920" bIns="60960" rtlCol="0" anchor="ctr">
            <a:noAutofit/>
          </a:bodyPr>
          <a:lstStyle/>
          <a:p>
            <a:r>
              <a:rPr lang="zh-CN" altLang="en-US" sz="2800" b="1" dirty="0">
                <a:latin typeface="+mn-ea"/>
                <a:ea typeface="+mn-ea"/>
              </a:rPr>
              <a:t>大体量类型丰富的原始档案资源</a:t>
            </a:r>
            <a:endParaRPr lang="ja-JP" altLang="en-US" sz="2800" b="1" dirty="0">
              <a:latin typeface="+mn-ea"/>
              <a:ea typeface="+mn-ea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FFC33306-476A-4807-9178-0465D2AD81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FC45796C-D7FB-4D71-97C2-618BCB3414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2D65DC15-055E-4D2A-9C9B-0AB0007F1BB0}"/>
              </a:ext>
            </a:extLst>
          </p:cNvPr>
          <p:cNvSpPr txBox="1"/>
          <p:nvPr/>
        </p:nvSpPr>
        <p:spPr>
          <a:xfrm>
            <a:off x="170122" y="1065105"/>
            <a:ext cx="1005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55C91"/>
                </a:solidFill>
              </a:rPr>
              <a:t>书籍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FD372C0-72F4-4D14-AF1C-C17C7D4C41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6453" y="1318712"/>
            <a:ext cx="3768673" cy="47593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38801FCF-2A40-4F91-8D72-46EE547EDA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858" y="1416029"/>
            <a:ext cx="2522806" cy="456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5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6" name="タイトル 1">
            <a:extLst>
              <a:ext uri="{FF2B5EF4-FFF2-40B4-BE49-F238E27FC236}">
                <a16:creationId xmlns:a16="http://schemas.microsoft.com/office/drawing/2014/main" id="{E074EB6B-C43E-4DF4-AE7B-D11FD799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018" y="148729"/>
            <a:ext cx="7061977" cy="879971"/>
          </a:xfrm>
        </p:spPr>
        <p:txBody>
          <a:bodyPr vert="horz" lIns="121920" tIns="60960" rIns="121920" bIns="60960" rtlCol="0" anchor="ctr">
            <a:noAutofit/>
          </a:bodyPr>
          <a:lstStyle/>
          <a:p>
            <a:r>
              <a:rPr lang="zh-CN" altLang="en-US" sz="2800" b="1" dirty="0">
                <a:latin typeface="+mn-ea"/>
                <a:ea typeface="+mn-ea"/>
              </a:rPr>
              <a:t>大体量类型丰富的原始档案资源</a:t>
            </a:r>
            <a:endParaRPr lang="ja-JP" altLang="en-US" sz="2800" b="1" dirty="0">
              <a:latin typeface="+mn-ea"/>
              <a:ea typeface="+mn-ea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FFC33306-476A-4807-9178-0465D2AD81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FC45796C-D7FB-4D71-97C2-618BCB3414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C85C873-E619-4687-815E-D7682E4240A9}"/>
              </a:ext>
            </a:extLst>
          </p:cNvPr>
          <p:cNvSpPr txBox="1"/>
          <p:nvPr/>
        </p:nvSpPr>
        <p:spPr>
          <a:xfrm>
            <a:off x="170122" y="1107309"/>
            <a:ext cx="1005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55C91"/>
                </a:solidFill>
              </a:rPr>
              <a:t>信件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7F22213-F70E-4EC2-B1BB-B15C50A3C92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102" t="5892" r="21558" b="2641"/>
          <a:stretch/>
        </p:blipFill>
        <p:spPr>
          <a:xfrm>
            <a:off x="1331997" y="1202068"/>
            <a:ext cx="3404381" cy="4717472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49E458B-D219-4787-A859-C5D7D05CC7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129" y="1188343"/>
            <a:ext cx="3230588" cy="473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43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6" name="タイトル 1">
            <a:extLst>
              <a:ext uri="{FF2B5EF4-FFF2-40B4-BE49-F238E27FC236}">
                <a16:creationId xmlns:a16="http://schemas.microsoft.com/office/drawing/2014/main" id="{E074EB6B-C43E-4DF4-AE7B-D11FD799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018" y="148729"/>
            <a:ext cx="7061977" cy="879971"/>
          </a:xfrm>
        </p:spPr>
        <p:txBody>
          <a:bodyPr vert="horz" lIns="121920" tIns="60960" rIns="121920" bIns="60960" rtlCol="0" anchor="ctr">
            <a:noAutofit/>
          </a:bodyPr>
          <a:lstStyle/>
          <a:p>
            <a:r>
              <a:rPr lang="zh-CN" altLang="en-US" sz="2800" b="1" dirty="0">
                <a:latin typeface="+mn-ea"/>
                <a:ea typeface="+mn-ea"/>
              </a:rPr>
              <a:t>大体量类型丰富的原始档案资源</a:t>
            </a:r>
            <a:endParaRPr lang="ja-JP" altLang="en-US" sz="2800" b="1" dirty="0">
              <a:latin typeface="+mn-ea"/>
              <a:ea typeface="+mn-ea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FFC33306-476A-4807-9178-0465D2AD81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FC45796C-D7FB-4D71-97C2-618BCB3414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FDEE827-A653-4839-8EBB-17CA7EB4465D}"/>
              </a:ext>
            </a:extLst>
          </p:cNvPr>
          <p:cNvSpPr txBox="1"/>
          <p:nvPr/>
        </p:nvSpPr>
        <p:spPr>
          <a:xfrm>
            <a:off x="170122" y="1163581"/>
            <a:ext cx="1005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55C91"/>
                </a:solidFill>
              </a:rPr>
              <a:t>报纸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E5255A6-81A3-4426-BD5D-44CB56C116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8494" y="1019805"/>
            <a:ext cx="6521316" cy="532860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1759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6" name="タイトル 1">
            <a:extLst>
              <a:ext uri="{FF2B5EF4-FFF2-40B4-BE49-F238E27FC236}">
                <a16:creationId xmlns:a16="http://schemas.microsoft.com/office/drawing/2014/main" id="{E074EB6B-C43E-4DF4-AE7B-D11FD799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018" y="148729"/>
            <a:ext cx="7061977" cy="879971"/>
          </a:xfrm>
        </p:spPr>
        <p:txBody>
          <a:bodyPr vert="horz" lIns="121920" tIns="60960" rIns="121920" bIns="60960" rtlCol="0" anchor="ctr">
            <a:noAutofit/>
          </a:bodyPr>
          <a:lstStyle/>
          <a:p>
            <a:r>
              <a:rPr lang="zh-CN" altLang="en-US" sz="2800" b="1" dirty="0">
                <a:latin typeface="+mn-ea"/>
                <a:ea typeface="+mn-ea"/>
              </a:rPr>
              <a:t>大体量类型丰富的原始档案资源</a:t>
            </a:r>
            <a:endParaRPr lang="ja-JP" altLang="en-US" sz="2800" b="1" dirty="0">
              <a:latin typeface="+mn-ea"/>
              <a:ea typeface="+mn-ea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FFC33306-476A-4807-9178-0465D2AD81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FC45796C-D7FB-4D71-97C2-618BCB3414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B6BF3FC-CCCF-4A6F-BB2D-CE87DC1D5275}"/>
              </a:ext>
            </a:extLst>
          </p:cNvPr>
          <p:cNvSpPr txBox="1"/>
          <p:nvPr/>
        </p:nvSpPr>
        <p:spPr>
          <a:xfrm>
            <a:off x="1" y="1121377"/>
            <a:ext cx="178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55C91"/>
                </a:solidFill>
              </a:rPr>
              <a:t>绘图</a:t>
            </a:r>
            <a:r>
              <a:rPr lang="en-US" altLang="zh-CN" sz="2400" b="1" dirty="0">
                <a:solidFill>
                  <a:srgbClr val="055C91"/>
                </a:solidFill>
              </a:rPr>
              <a:t>/</a:t>
            </a:r>
            <a:r>
              <a:rPr lang="zh-CN" altLang="en-US" sz="2400" b="1" dirty="0">
                <a:solidFill>
                  <a:srgbClr val="055C91"/>
                </a:solidFill>
              </a:rPr>
              <a:t>插画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38DB5ED6-4698-497D-A7E8-041C950671E5}"/>
              </a:ext>
            </a:extLst>
          </p:cNvPr>
          <p:cNvGrpSpPr/>
          <p:nvPr/>
        </p:nvGrpSpPr>
        <p:grpSpPr>
          <a:xfrm>
            <a:off x="0" y="1549190"/>
            <a:ext cx="9106746" cy="4433424"/>
            <a:chOff x="-24095" y="1457576"/>
            <a:chExt cx="9106746" cy="4433424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A90E69FA-BF40-4835-93E0-E12FFCE12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4095" y="1519385"/>
              <a:ext cx="4607747" cy="3861241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3143D92-421F-4BEB-BE66-295A5CE18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71890" y="1457576"/>
              <a:ext cx="4610761" cy="44334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999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6" name="タイトル 1">
            <a:extLst>
              <a:ext uri="{FF2B5EF4-FFF2-40B4-BE49-F238E27FC236}">
                <a16:creationId xmlns:a16="http://schemas.microsoft.com/office/drawing/2014/main" id="{E074EB6B-C43E-4DF4-AE7B-D11FD799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018" y="148729"/>
            <a:ext cx="7061977" cy="879971"/>
          </a:xfrm>
        </p:spPr>
        <p:txBody>
          <a:bodyPr vert="horz" lIns="121920" tIns="60960" rIns="121920" bIns="60960" rtlCol="0" anchor="ctr">
            <a:noAutofit/>
          </a:bodyPr>
          <a:lstStyle/>
          <a:p>
            <a:r>
              <a:rPr lang="zh-CN" altLang="en-US" sz="2800" b="1" dirty="0">
                <a:latin typeface="+mn-ea"/>
                <a:ea typeface="+mn-ea"/>
              </a:rPr>
              <a:t>大体量类型丰富的原始档案资源</a:t>
            </a:r>
            <a:endParaRPr lang="ja-JP" altLang="en-US" sz="2800" b="1" dirty="0">
              <a:latin typeface="+mn-ea"/>
              <a:ea typeface="+mn-ea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FFC33306-476A-4807-9178-0465D2AD81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FC45796C-D7FB-4D71-97C2-618BCB3414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2158E62-087D-4386-A35A-079BAECBFC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63" y="1591677"/>
            <a:ext cx="4546017" cy="43057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14884CF-CF89-4841-B94D-3CE4307B3B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122" y="1591677"/>
            <a:ext cx="3389291" cy="427345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BD51648-2573-40B8-A83A-B2DD06270141}"/>
              </a:ext>
            </a:extLst>
          </p:cNvPr>
          <p:cNvSpPr txBox="1"/>
          <p:nvPr/>
        </p:nvSpPr>
        <p:spPr>
          <a:xfrm>
            <a:off x="92095" y="1018782"/>
            <a:ext cx="1911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55C91"/>
                </a:solidFill>
              </a:rPr>
              <a:t>备忘录</a:t>
            </a:r>
            <a:r>
              <a:rPr lang="en-US" altLang="zh-CN" sz="2400" b="1" dirty="0">
                <a:solidFill>
                  <a:srgbClr val="055C91"/>
                </a:solidFill>
              </a:rPr>
              <a:t>/</a:t>
            </a:r>
            <a:r>
              <a:rPr lang="zh-CN" altLang="en-US" sz="2400" b="1" dirty="0">
                <a:solidFill>
                  <a:srgbClr val="055C91"/>
                </a:solidFill>
              </a:rPr>
              <a:t>日记</a:t>
            </a:r>
          </a:p>
        </p:txBody>
      </p:sp>
    </p:spTree>
    <p:extLst>
      <p:ext uri="{BB962C8B-B14F-4D97-AF65-F5344CB8AC3E}">
        <p14:creationId xmlns:p14="http://schemas.microsoft.com/office/powerpoint/2010/main" val="87840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01992"/>
            <a:ext cx="2286198" cy="176799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F1EC3618-6342-4265-9A37-F9631878EAA9}"/>
              </a:ext>
            </a:extLst>
          </p:cNvPr>
          <p:cNvSpPr/>
          <p:nvPr/>
        </p:nvSpPr>
        <p:spPr>
          <a:xfrm>
            <a:off x="4507330" y="363167"/>
            <a:ext cx="1664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Gale </a:t>
            </a:r>
            <a:r>
              <a:rPr lang="zh-CN" altLang="en-US" sz="28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介绍</a:t>
            </a:r>
            <a:endParaRPr lang="en-US" altLang="zh-CN" sz="2800" b="1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2" name="図 5">
            <a:extLst>
              <a:ext uri="{FF2B5EF4-FFF2-40B4-BE49-F238E27FC236}">
                <a16:creationId xmlns:a16="http://schemas.microsoft.com/office/drawing/2014/main" id="{933B3C02-993D-4889-8B23-6FDFF359425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4690" y="1187427"/>
            <a:ext cx="4029831" cy="1208948"/>
          </a:xfrm>
          <a:prstGeom prst="rect">
            <a:avLst/>
          </a:prstGeom>
        </p:spPr>
      </p:pic>
      <p:pic>
        <p:nvPicPr>
          <p:cNvPr id="23" name="Picture 4" descr="Image result for established 1954">
            <a:extLst>
              <a:ext uri="{FF2B5EF4-FFF2-40B4-BE49-F238E27FC236}">
                <a16:creationId xmlns:a16="http://schemas.microsoft.com/office/drawing/2014/main" id="{6545FD77-716B-4EE5-999F-2672306C1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584" y="1294666"/>
            <a:ext cx="1081029" cy="10186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www.gale.cengage.com/images/cat_images/87631930.jpg">
            <a:extLst>
              <a:ext uri="{FF2B5EF4-FFF2-40B4-BE49-F238E27FC236}">
                <a16:creationId xmlns:a16="http://schemas.microsoft.com/office/drawing/2014/main" id="{80B52DAF-F32F-4E87-AE74-FC67276CE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31418">
            <a:off x="673067" y="3456299"/>
            <a:ext cx="1134401" cy="143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8CB2F3B-2F59-4AB1-975C-00E10F7FD2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781240">
            <a:off x="1506632" y="3259037"/>
            <a:ext cx="2088239" cy="1294178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6CE5C7C5-238C-49CF-A4BC-3045E12FEC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56529" y="3490656"/>
            <a:ext cx="2027881" cy="1294176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1A6BCBB-8342-4D36-8B9D-C3FDEBE2AA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133652">
            <a:off x="2532087" y="3992379"/>
            <a:ext cx="2055216" cy="1294176"/>
          </a:xfrm>
          <a:prstGeom prst="rect">
            <a:avLst/>
          </a:prstGeom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C584413A-C5DA-4A9A-AB93-340C00B66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331454">
            <a:off x="2935411" y="4496069"/>
            <a:ext cx="2019652" cy="1183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" name="Picture 2" descr="http://cultureandcommunication.org/deadmedia/images/e/e7/Microfilm1.jpg">
            <a:extLst>
              <a:ext uri="{FF2B5EF4-FFF2-40B4-BE49-F238E27FC236}">
                <a16:creationId xmlns:a16="http://schemas.microsoft.com/office/drawing/2014/main" id="{85A6DBAB-3E03-4005-8335-41D7ABFC5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92" y="4777716"/>
            <a:ext cx="1893733" cy="1281383"/>
          </a:xfrm>
          <a:prstGeom prst="rect">
            <a:avLst/>
          </a:prstGeom>
          <a:ln>
            <a:solidFill>
              <a:schemeClr val="accent3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48">
            <a:extLst>
              <a:ext uri="{FF2B5EF4-FFF2-40B4-BE49-F238E27FC236}">
                <a16:creationId xmlns:a16="http://schemas.microsoft.com/office/drawing/2014/main" id="{CE6664AF-8BF3-4584-95C0-B585593A4787}"/>
              </a:ext>
            </a:extLst>
          </p:cNvPr>
          <p:cNvGrpSpPr>
            <a:grpSpLocks/>
          </p:cNvGrpSpPr>
          <p:nvPr/>
        </p:nvGrpSpPr>
        <p:grpSpPr bwMode="auto">
          <a:xfrm>
            <a:off x="6391747" y="2539137"/>
            <a:ext cx="2086047" cy="1444691"/>
            <a:chOff x="1837" y="1337"/>
            <a:chExt cx="1769" cy="1208"/>
          </a:xfrm>
        </p:grpSpPr>
        <p:pic>
          <p:nvPicPr>
            <p:cNvPr id="34" name="Picture 4" descr="MCj04154520000[1]">
              <a:extLst>
                <a:ext uri="{FF2B5EF4-FFF2-40B4-BE49-F238E27FC236}">
                  <a16:creationId xmlns:a16="http://schemas.microsoft.com/office/drawing/2014/main" id="{A76C186E-4B36-4470-BAAA-A0FB4BD457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7" y="1344"/>
              <a:ext cx="1769" cy="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18">
              <a:extLst>
                <a:ext uri="{FF2B5EF4-FFF2-40B4-BE49-F238E27FC236}">
                  <a16:creationId xmlns:a16="http://schemas.microsoft.com/office/drawing/2014/main" id="{800868B9-C53B-4B8B-BFA7-E3AFC0C871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4" y="1337"/>
              <a:ext cx="1134" cy="317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ja-JP" sz="1867" dirty="0">
                  <a:latin typeface="Arial" panose="020B0604020202020204" pitchFamily="34" charset="0"/>
                  <a:ea typeface="ＭＳ Ｐゴシック" panose="020B0600070205080204" pitchFamily="34" charset="-128"/>
                </a:rPr>
                <a:t> Librar</a:t>
              </a:r>
              <a:r>
                <a:rPr lang="en-US" altLang="zh-CN" sz="1867" dirty="0">
                  <a:latin typeface="Arial" panose="020B0604020202020204" pitchFamily="34" charset="0"/>
                  <a:ea typeface="ＭＳ Ｐゴシック" panose="020B0600070205080204" pitchFamily="34" charset="-128"/>
                </a:rPr>
                <a:t>y</a:t>
              </a:r>
              <a:endParaRPr lang="en-US" altLang="ja-JP" sz="1867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</p:grpSp>
      <p:pic>
        <p:nvPicPr>
          <p:cNvPr id="36" name="Picture 2" descr="相关图片">
            <a:extLst>
              <a:ext uri="{FF2B5EF4-FFF2-40B4-BE49-F238E27FC236}">
                <a16:creationId xmlns:a16="http://schemas.microsoft.com/office/drawing/2014/main" id="{78C63241-4534-42AC-BBA9-7334DE0964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81"/>
          <a:stretch/>
        </p:blipFill>
        <p:spPr bwMode="auto">
          <a:xfrm>
            <a:off x="6621545" y="5049407"/>
            <a:ext cx="1947561" cy="113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Line 14">
            <a:extLst>
              <a:ext uri="{FF2B5EF4-FFF2-40B4-BE49-F238E27FC236}">
                <a16:creationId xmlns:a16="http://schemas.microsoft.com/office/drawing/2014/main" id="{0598748F-5DE0-4C33-AAE7-6C9BB569EDA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15160" y="3983827"/>
            <a:ext cx="1" cy="986532"/>
          </a:xfrm>
          <a:prstGeom prst="line">
            <a:avLst/>
          </a:prstGeom>
          <a:noFill/>
          <a:ln w="60325">
            <a:solidFill>
              <a:srgbClr val="088270">
                <a:alpha val="70000"/>
              </a:srgb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/>
          </a:p>
        </p:txBody>
      </p:sp>
      <p:sp>
        <p:nvSpPr>
          <p:cNvPr id="42" name="Line 14">
            <a:extLst>
              <a:ext uri="{FF2B5EF4-FFF2-40B4-BE49-F238E27FC236}">
                <a16:creationId xmlns:a16="http://schemas.microsoft.com/office/drawing/2014/main" id="{56EC798A-E188-4193-A795-0584043E81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76590" y="3983828"/>
            <a:ext cx="0" cy="986533"/>
          </a:xfrm>
          <a:prstGeom prst="line">
            <a:avLst/>
          </a:prstGeom>
          <a:noFill/>
          <a:ln w="60325">
            <a:solidFill>
              <a:srgbClr val="088270">
                <a:alpha val="70000"/>
              </a:srgb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52145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6" name="タイトル 1">
            <a:extLst>
              <a:ext uri="{FF2B5EF4-FFF2-40B4-BE49-F238E27FC236}">
                <a16:creationId xmlns:a16="http://schemas.microsoft.com/office/drawing/2014/main" id="{E074EB6B-C43E-4DF4-AE7B-D11FD799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018" y="148729"/>
            <a:ext cx="7061977" cy="879971"/>
          </a:xfrm>
        </p:spPr>
        <p:txBody>
          <a:bodyPr vert="horz" lIns="121920" tIns="60960" rIns="121920" bIns="60960" rtlCol="0" anchor="ctr">
            <a:noAutofit/>
          </a:bodyPr>
          <a:lstStyle/>
          <a:p>
            <a:r>
              <a:rPr lang="zh-CN" altLang="en-US" sz="2800" b="1" dirty="0">
                <a:latin typeface="+mn-ea"/>
                <a:ea typeface="+mn-ea"/>
              </a:rPr>
              <a:t>大体量类型丰富的原始档案资源</a:t>
            </a:r>
            <a:endParaRPr lang="ja-JP" altLang="en-US" sz="2800" b="1" dirty="0">
              <a:latin typeface="+mn-ea"/>
              <a:ea typeface="+mn-ea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FFC33306-476A-4807-9178-0465D2AD81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FC45796C-D7FB-4D71-97C2-618BCB3414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F48001F-F982-42F7-BFBD-A147629D38FE}"/>
              </a:ext>
            </a:extLst>
          </p:cNvPr>
          <p:cNvSpPr txBox="1"/>
          <p:nvPr/>
        </p:nvSpPr>
        <p:spPr>
          <a:xfrm>
            <a:off x="1" y="1304261"/>
            <a:ext cx="178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55C91"/>
                </a:solidFill>
              </a:rPr>
              <a:t>照片</a:t>
            </a:r>
          </a:p>
        </p:txBody>
      </p:sp>
      <p:pic>
        <p:nvPicPr>
          <p:cNvPr id="14" name="Picture 2" descr="http://c.hiphotos.baidu.com/baike/w%3D268%3Bg%3D0/sign=e14550d3f503918fd7d13acc690641aa/fc1f4134970a304ea77da7c9d3c8a786c9175ca1.jpg">
            <a:extLst>
              <a:ext uri="{FF2B5EF4-FFF2-40B4-BE49-F238E27FC236}">
                <a16:creationId xmlns:a16="http://schemas.microsoft.com/office/drawing/2014/main" id="{A9C8DAA7-C657-4DBB-9E0A-A19DA82B4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90" y="1177429"/>
            <a:ext cx="4360080" cy="284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F978CA72-1933-4F48-B2EA-7096CD1FF6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6" t="25338" r="26763" b="6114"/>
          <a:stretch/>
        </p:blipFill>
        <p:spPr>
          <a:xfrm>
            <a:off x="5088145" y="3210560"/>
            <a:ext cx="3644492" cy="29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383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6" name="タイトル 1">
            <a:extLst>
              <a:ext uri="{FF2B5EF4-FFF2-40B4-BE49-F238E27FC236}">
                <a16:creationId xmlns:a16="http://schemas.microsoft.com/office/drawing/2014/main" id="{E074EB6B-C43E-4DF4-AE7B-D11FD799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018" y="148729"/>
            <a:ext cx="7061977" cy="879971"/>
          </a:xfrm>
        </p:spPr>
        <p:txBody>
          <a:bodyPr vert="horz" lIns="121920" tIns="60960" rIns="121920" bIns="60960" rtlCol="0" anchor="ctr">
            <a:noAutofit/>
          </a:bodyPr>
          <a:lstStyle/>
          <a:p>
            <a:r>
              <a:rPr lang="zh-CN" altLang="en-US" sz="2800" b="1" dirty="0">
                <a:latin typeface="+mn-ea"/>
                <a:ea typeface="+mn-ea"/>
              </a:rPr>
              <a:t>大体量类型丰富的原始档案资源</a:t>
            </a:r>
            <a:endParaRPr lang="ja-JP" altLang="en-US" sz="2800" b="1" dirty="0">
              <a:latin typeface="+mn-ea"/>
              <a:ea typeface="+mn-ea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FFC33306-476A-4807-9178-0465D2AD81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FC45796C-D7FB-4D71-97C2-618BCB3414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A3314D7-7E70-4CA3-AC96-858BA1D7D39E}"/>
              </a:ext>
            </a:extLst>
          </p:cNvPr>
          <p:cNvSpPr txBox="1"/>
          <p:nvPr/>
        </p:nvSpPr>
        <p:spPr>
          <a:xfrm>
            <a:off x="217915" y="1039271"/>
            <a:ext cx="1786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55C91"/>
                </a:solidFill>
              </a:rPr>
              <a:t>地图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37EEAB4-A80E-4D90-88C4-62992EE0802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24" t="2615" r="2172" b="2263"/>
          <a:stretch/>
        </p:blipFill>
        <p:spPr>
          <a:xfrm>
            <a:off x="1849438" y="1042935"/>
            <a:ext cx="6316394" cy="493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84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175380"/>
            <a:ext cx="2286198" cy="176799"/>
          </a:xfrm>
          <a:prstGeom prst="rect">
            <a:avLst/>
          </a:prstGeom>
        </p:spPr>
      </p:pic>
      <p:pic>
        <p:nvPicPr>
          <p:cNvPr id="22" name="Picture 2" descr="Eighteenth Century Collections Online.gif ">
            <a:extLst>
              <a:ext uri="{FF2B5EF4-FFF2-40B4-BE49-F238E27FC236}">
                <a16:creationId xmlns:a16="http://schemas.microsoft.com/office/drawing/2014/main" id="{9075CDEC-20F8-40A0-BD1E-4CCED003E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129" y="1118648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Nineteenth Century Collections Online.gif">
            <a:extLst>
              <a:ext uri="{FF2B5EF4-FFF2-40B4-BE49-F238E27FC236}">
                <a16:creationId xmlns:a16="http://schemas.microsoft.com/office/drawing/2014/main" id="{DCA5F0C4-1B13-4733-9212-4C4A1966E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7300" y="1118648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Sabin Americana, 1500 – 1926.gif ">
            <a:extLst>
              <a:ext uri="{FF2B5EF4-FFF2-40B4-BE49-F238E27FC236}">
                <a16:creationId xmlns:a16="http://schemas.microsoft.com/office/drawing/2014/main" id="{D699CFE7-CF71-4984-B515-B48C9C84D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129" y="4018020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The Making of the Modern World.gif">
            <a:extLst>
              <a:ext uri="{FF2B5EF4-FFF2-40B4-BE49-F238E27FC236}">
                <a16:creationId xmlns:a16="http://schemas.microsoft.com/office/drawing/2014/main" id="{1AC1BD68-AFA6-4765-9B7E-0FE2AAC6B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129" y="1843492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The Making of Modern Law: Treatises.gif">
            <a:extLst>
              <a:ext uri="{FF2B5EF4-FFF2-40B4-BE49-F238E27FC236}">
                <a16:creationId xmlns:a16="http://schemas.microsoft.com/office/drawing/2014/main" id="{B80E6C06-7567-4530-9CE8-B15F22FE8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7300" y="1843009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6" descr="The Making of Modern Law: Primary Sources.gif">
            <a:extLst>
              <a:ext uri="{FF2B5EF4-FFF2-40B4-BE49-F238E27FC236}">
                <a16:creationId xmlns:a16="http://schemas.microsoft.com/office/drawing/2014/main" id="{68FCDC10-7B17-441D-B293-BDFE778EE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129" y="3293177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8" descr="The Making of Modern Law: Trials.gif">
            <a:extLst>
              <a:ext uri="{FF2B5EF4-FFF2-40B4-BE49-F238E27FC236}">
                <a16:creationId xmlns:a16="http://schemas.microsoft.com/office/drawing/2014/main" id="{3A3412AD-1E11-4F68-807E-99CAAE42C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7300" y="3291732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0" descr="The Making of Modern Law: Foreign, Comparative and International Law.gif">
            <a:extLst>
              <a:ext uri="{FF2B5EF4-FFF2-40B4-BE49-F238E27FC236}">
                <a16:creationId xmlns:a16="http://schemas.microsoft.com/office/drawing/2014/main" id="{D415B382-384E-4E39-95DE-740D8D02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129" y="2568335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 descr="Smithsonian Collections Online.gif">
            <a:extLst>
              <a:ext uri="{FF2B5EF4-FFF2-40B4-BE49-F238E27FC236}">
                <a16:creationId xmlns:a16="http://schemas.microsoft.com/office/drawing/2014/main" id="{3D5F6672-70CC-4B73-B0A6-9E182FF95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0944" y="3285564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The Making of Modern Law: Foreign Primary Sources.gif">
            <a:extLst>
              <a:ext uri="{FF2B5EF4-FFF2-40B4-BE49-F238E27FC236}">
                <a16:creationId xmlns:a16="http://schemas.microsoft.com/office/drawing/2014/main" id="{0DADAEB5-FAA3-4C30-AEE2-8A0E94E00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7300" y="2567371"/>
            <a:ext cx="1563624" cy="6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Associated Press Collections.gif">
            <a:hlinkClick r:id="rId17"/>
            <a:extLst>
              <a:ext uri="{FF2B5EF4-FFF2-40B4-BE49-F238E27FC236}">
                <a16:creationId xmlns:a16="http://schemas.microsoft.com/office/drawing/2014/main" id="{E4DED4DC-F39E-4510-9653-A6F5E836C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92" y="4742865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3" descr="The Illustrated London News Historical Archive, 1842-2003.gif">
            <a:hlinkClick r:id="rId17"/>
            <a:extLst>
              <a:ext uri="{FF2B5EF4-FFF2-40B4-BE49-F238E27FC236}">
                <a16:creationId xmlns:a16="http://schemas.microsoft.com/office/drawing/2014/main" id="{96968BD4-48BB-4467-BD37-2F475ABAA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893" y="3289108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7" descr="Indigenous People of North America.gif">
            <a:hlinkClick r:id="rId17"/>
            <a:extLst>
              <a:ext uri="{FF2B5EF4-FFF2-40B4-BE49-F238E27FC236}">
                <a16:creationId xmlns:a16="http://schemas.microsoft.com/office/drawing/2014/main" id="{B4EC9922-9474-427F-AED9-27810ED81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063" y="5464165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9" descr="Liberty Magazine Historical Archive, 1924-1950.gif">
            <a:hlinkClick r:id="rId17"/>
            <a:extLst>
              <a:ext uri="{FF2B5EF4-FFF2-40B4-BE49-F238E27FC236}">
                <a16:creationId xmlns:a16="http://schemas.microsoft.com/office/drawing/2014/main" id="{E774C112-83F6-4952-B260-8788E0897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893" y="2566030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3" descr="Picture Post Historical Archive.gif">
            <a:hlinkClick r:id="rId17"/>
            <a:extLst>
              <a:ext uri="{FF2B5EF4-FFF2-40B4-BE49-F238E27FC236}">
                <a16:creationId xmlns:a16="http://schemas.microsoft.com/office/drawing/2014/main" id="{5337491A-607B-4392-AA1A-079DB5234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531" y="4720567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5" descr="PunchHistoricalArchive.gif ">
            <a:hlinkClick r:id="rId17"/>
            <a:extLst>
              <a:ext uri="{FF2B5EF4-FFF2-40B4-BE49-F238E27FC236}">
                <a16:creationId xmlns:a16="http://schemas.microsoft.com/office/drawing/2014/main" id="{5AEEE843-3F81-43CD-90BB-6CEB81555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531" y="5456478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9" descr="The Times Digital Archive, 1785-2006.gif">
            <a:extLst>
              <a:ext uri="{FF2B5EF4-FFF2-40B4-BE49-F238E27FC236}">
                <a16:creationId xmlns:a16="http://schemas.microsoft.com/office/drawing/2014/main" id="{00BBAF46-A150-4AE2-BCF0-A5DBF3E64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732" y="4005859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1" descr="Times Literary Supplement Historical Archive .gif">
            <a:hlinkClick r:id="rId17"/>
            <a:extLst>
              <a:ext uri="{FF2B5EF4-FFF2-40B4-BE49-F238E27FC236}">
                <a16:creationId xmlns:a16="http://schemas.microsoft.com/office/drawing/2014/main" id="{40808CCC-3EC2-46C6-8800-B97D7184D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138" y="4714986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3" descr="17th &amp; 18th Century Burney Collection Newspapers.gif">
            <a:hlinkClick r:id="rId17"/>
            <a:extLst>
              <a:ext uri="{FF2B5EF4-FFF2-40B4-BE49-F238E27FC236}">
                <a16:creationId xmlns:a16="http://schemas.microsoft.com/office/drawing/2014/main" id="{C857A57B-23DB-473C-BE1B-C0EDE5ABF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527" y="1105637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7" descr="19th Century U.S. Newspapers.gif">
            <a:hlinkClick r:id="rId17"/>
            <a:extLst>
              <a:ext uri="{FF2B5EF4-FFF2-40B4-BE49-F238E27FC236}">
                <a16:creationId xmlns:a16="http://schemas.microsoft.com/office/drawing/2014/main" id="{E8F976F9-B730-4DF2-A3AA-021F13819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527" y="3292385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9" descr="19th Century U.K. Periodicals Part 1.gif">
            <a:hlinkClick r:id="rId17"/>
            <a:extLst>
              <a:ext uri="{FF2B5EF4-FFF2-40B4-BE49-F238E27FC236}">
                <a16:creationId xmlns:a16="http://schemas.microsoft.com/office/drawing/2014/main" id="{2AF0EF43-45A3-493B-8721-A1CA79706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527" y="2568023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" descr="Archives Unbound.gif">
            <a:extLst>
              <a:ext uri="{FF2B5EF4-FFF2-40B4-BE49-F238E27FC236}">
                <a16:creationId xmlns:a16="http://schemas.microsoft.com/office/drawing/2014/main" id="{E0504DEC-1768-46F0-AB3E-F070B55B9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236" y="1105637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1" descr="U.S. Supreme Court Records and Briefs, 1832-1978 .gif">
            <a:extLst>
              <a:ext uri="{FF2B5EF4-FFF2-40B4-BE49-F238E27FC236}">
                <a16:creationId xmlns:a16="http://schemas.microsoft.com/office/drawing/2014/main" id="{A1314DAD-2942-4938-A41F-A3635F477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803" y="4005861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Brazilian and Portuguese History and Culture PNG">
            <a:extLst>
              <a:ext uri="{FF2B5EF4-FFF2-40B4-BE49-F238E27FC236}">
                <a16:creationId xmlns:a16="http://schemas.microsoft.com/office/drawing/2014/main" id="{D16A0C44-1435-49B1-A064-4852D1D54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91" y="5467057"/>
            <a:ext cx="1562100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Crime, Punishment, and Popular Culture, 1790-1920 .gif">
            <a:extLst>
              <a:ext uri="{FF2B5EF4-FFF2-40B4-BE49-F238E27FC236}">
                <a16:creationId xmlns:a16="http://schemas.microsoft.com/office/drawing/2014/main" id="{B5ABC16C-6B8E-43F1-8876-CFCCBEE98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063" y="4740455"/>
            <a:ext cx="1562100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図 11">
            <a:extLst>
              <a:ext uri="{FF2B5EF4-FFF2-40B4-BE49-F238E27FC236}">
                <a16:creationId xmlns:a16="http://schemas.microsoft.com/office/drawing/2014/main" id="{449DD1FD-10E1-477B-A207-CFA4EF130464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965" y="4711613"/>
            <a:ext cx="1563624" cy="670124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35532F93-A30E-42E2-A197-9A07679064F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527" y="1845662"/>
            <a:ext cx="1562101" cy="666751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FB574115-7976-468D-8848-F7A854177095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79" y="2566450"/>
            <a:ext cx="1560859" cy="666220"/>
          </a:xfrm>
          <a:prstGeom prst="rect">
            <a:avLst/>
          </a:prstGeom>
        </p:spPr>
      </p:pic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A42FB11C-EA9F-43A8-94F1-F619D24A080B}"/>
              </a:ext>
            </a:extLst>
          </p:cNvPr>
          <p:cNvCxnSpPr>
            <a:cxnSpLocks/>
          </p:cNvCxnSpPr>
          <p:nvPr/>
        </p:nvCxnSpPr>
        <p:spPr>
          <a:xfrm flipH="1">
            <a:off x="5442552" y="1033127"/>
            <a:ext cx="28142" cy="50594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A163E859-73CF-4A71-B4D3-9DA794070E16}"/>
              </a:ext>
            </a:extLst>
          </p:cNvPr>
          <p:cNvCxnSpPr/>
          <p:nvPr/>
        </p:nvCxnSpPr>
        <p:spPr>
          <a:xfrm>
            <a:off x="5490633" y="1049308"/>
            <a:ext cx="35203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95FB06C6-292D-4529-B408-0F23C931610E}"/>
              </a:ext>
            </a:extLst>
          </p:cNvPr>
          <p:cNvCxnSpPr>
            <a:cxnSpLocks/>
          </p:cNvCxnSpPr>
          <p:nvPr/>
        </p:nvCxnSpPr>
        <p:spPr>
          <a:xfrm>
            <a:off x="9010969" y="1049309"/>
            <a:ext cx="0" cy="50432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4" name="图片 63">
            <a:extLst>
              <a:ext uri="{FF2B5EF4-FFF2-40B4-BE49-F238E27FC236}">
                <a16:creationId xmlns:a16="http://schemas.microsoft.com/office/drawing/2014/main" id="{E09F1B9F-E007-4A21-A021-A1D1BB24FE29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965" y="4005111"/>
            <a:ext cx="1565603" cy="668245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7A2D46EE-C6E0-4246-9701-7C4451259426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736" y="1843009"/>
            <a:ext cx="1566121" cy="668467"/>
          </a:xfrm>
          <a:prstGeom prst="rect">
            <a:avLst/>
          </a:prstGeom>
        </p:spPr>
      </p:pic>
      <p:pic>
        <p:nvPicPr>
          <p:cNvPr id="68" name="Picture 27" descr="The Sunday Times Digital Archive.gif">
            <a:extLst>
              <a:ext uri="{FF2B5EF4-FFF2-40B4-BE49-F238E27FC236}">
                <a16:creationId xmlns:a16="http://schemas.microsoft.com/office/drawing/2014/main" id="{E122E65D-3C98-4D83-B1C6-BA31AEF20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128" y="5424112"/>
            <a:ext cx="1566121" cy="66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9" descr="The Economist Historical Archive.gif">
            <a:extLst>
              <a:ext uri="{FF2B5EF4-FFF2-40B4-BE49-F238E27FC236}">
                <a16:creationId xmlns:a16="http://schemas.microsoft.com/office/drawing/2014/main" id="{D441990C-C7CD-4B71-AEE6-CBB56CB98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650" y="1100466"/>
            <a:ext cx="1574215" cy="67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719B3309-8E48-4732-99D1-4EB086A989A2}"/>
              </a:ext>
            </a:extLst>
          </p:cNvPr>
          <p:cNvPicPr>
            <a:picLocks noChangeAspect="1"/>
          </p:cNvPicPr>
          <p:nvPr/>
        </p:nvPicPr>
        <p:blipFill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9277" y="104579"/>
            <a:ext cx="2041699" cy="871455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E3C2769C-0494-46CE-B8DC-2D070EB70C85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569" y="1849443"/>
            <a:ext cx="1566121" cy="668467"/>
          </a:xfrm>
          <a:prstGeom prst="rect">
            <a:avLst/>
          </a:prstGeom>
        </p:spPr>
      </p:pic>
      <p:pic>
        <p:nvPicPr>
          <p:cNvPr id="78" name="图片 77" descr="https://assets.cengage.com/gale/icons/ihto-web.png">
            <a:extLst>
              <a:ext uri="{FF2B5EF4-FFF2-40B4-BE49-F238E27FC236}">
                <a16:creationId xmlns:a16="http://schemas.microsoft.com/office/drawing/2014/main" id="{BDA936E6-8059-47DC-89F8-3523EE5FB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890" y="4019612"/>
            <a:ext cx="1520054" cy="64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图片 78" descr=" wmns-web.png">
            <a:extLst>
              <a:ext uri="{FF2B5EF4-FFF2-40B4-BE49-F238E27FC236}">
                <a16:creationId xmlns:a16="http://schemas.microsoft.com/office/drawing/2014/main" id="{5FBCC2E9-59FE-4BA3-932D-B591436E2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964" y="5456477"/>
            <a:ext cx="1562103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35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pic>
        <p:nvPicPr>
          <p:cNvPr id="77" name="Picture 5" descr="National Geographic Virtual Library.gif">
            <a:extLst>
              <a:ext uri="{FF2B5EF4-FFF2-40B4-BE49-F238E27FC236}">
                <a16:creationId xmlns:a16="http://schemas.microsoft.com/office/drawing/2014/main" id="{FFAABE5B-31EA-4F26-9ADA-E4F46AAEA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082" y="1119246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" descr="Chatham House Online Archive.gif">
            <a:extLst>
              <a:ext uri="{FF2B5EF4-FFF2-40B4-BE49-F238E27FC236}">
                <a16:creationId xmlns:a16="http://schemas.microsoft.com/office/drawing/2014/main" id="{43FBFD3D-83BE-45A1-99D3-28A4A7143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984" y="1119246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9" descr="British Literary Manuscripts Online.gif">
            <a:extLst>
              <a:ext uri="{FF2B5EF4-FFF2-40B4-BE49-F238E27FC236}">
                <a16:creationId xmlns:a16="http://schemas.microsoft.com/office/drawing/2014/main" id="{458372DD-ECAA-46BC-B049-C1FF1F606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082" y="2529349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3" descr="Gale World Scholar: Latin America and the Caribbean.gif">
            <a:extLst>
              <a:ext uri="{FF2B5EF4-FFF2-40B4-BE49-F238E27FC236}">
                <a16:creationId xmlns:a16="http://schemas.microsoft.com/office/drawing/2014/main" id="{127BB19F-1C6B-4F65-8035-DC0250D95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99" y="5335480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5" descr="British Literary Manuscripts Online.gif">
            <a:extLst>
              <a:ext uri="{FF2B5EF4-FFF2-40B4-BE49-F238E27FC236}">
                <a16:creationId xmlns:a16="http://schemas.microsoft.com/office/drawing/2014/main" id="{93E61766-26AD-4B9A-A41C-0836302A9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034" y="2529349"/>
            <a:ext cx="1562101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4" descr="State Papers Online.gif">
            <a:extLst>
              <a:ext uri="{FF2B5EF4-FFF2-40B4-BE49-F238E27FC236}">
                <a16:creationId xmlns:a16="http://schemas.microsoft.com/office/drawing/2014/main" id="{10A6590C-E844-421D-84A4-E7AFF8CB2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034" y="1119246"/>
            <a:ext cx="1562100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图片 82">
            <a:extLst>
              <a:ext uri="{FF2B5EF4-FFF2-40B4-BE49-F238E27FC236}">
                <a16:creationId xmlns:a16="http://schemas.microsoft.com/office/drawing/2014/main" id="{CCE8F140-1622-4D2C-A634-9BDF15EC72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435" y="3932414"/>
            <a:ext cx="1561165" cy="666351"/>
          </a:xfrm>
          <a:prstGeom prst="rect">
            <a:avLst/>
          </a:prstGeom>
        </p:spPr>
      </p:pic>
      <p:pic>
        <p:nvPicPr>
          <p:cNvPr id="84" name="图片 83">
            <a:extLst>
              <a:ext uri="{FF2B5EF4-FFF2-40B4-BE49-F238E27FC236}">
                <a16:creationId xmlns:a16="http://schemas.microsoft.com/office/drawing/2014/main" id="{8CAC19A0-A90A-4D90-8BCD-42277566BE7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032" y="3932014"/>
            <a:ext cx="1562101" cy="666751"/>
          </a:xfrm>
          <a:prstGeom prst="rect">
            <a:avLst/>
          </a:prstGeom>
        </p:spPr>
      </p:pic>
      <p:pic>
        <p:nvPicPr>
          <p:cNvPr id="85" name="图片 84">
            <a:extLst>
              <a:ext uri="{FF2B5EF4-FFF2-40B4-BE49-F238E27FC236}">
                <a16:creationId xmlns:a16="http://schemas.microsoft.com/office/drawing/2014/main" id="{94326480-85A3-4822-B656-63F8116F50C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082" y="3932013"/>
            <a:ext cx="1562101" cy="666751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id="{02EFA26A-C633-4D50-8321-D323789673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984" y="2529349"/>
            <a:ext cx="1545616" cy="659713"/>
          </a:xfrm>
          <a:prstGeom prst="rect">
            <a:avLst/>
          </a:prstGeom>
        </p:spPr>
      </p:pic>
      <p:sp>
        <p:nvSpPr>
          <p:cNvPr id="87" name="文本框 86">
            <a:extLst>
              <a:ext uri="{FF2B5EF4-FFF2-40B4-BE49-F238E27FC236}">
                <a16:creationId xmlns:a16="http://schemas.microsoft.com/office/drawing/2014/main" id="{CC47B0A6-9B00-4DFC-9301-5F54D01B08A7}"/>
              </a:ext>
            </a:extLst>
          </p:cNvPr>
          <p:cNvSpPr txBox="1"/>
          <p:nvPr/>
        </p:nvSpPr>
        <p:spPr>
          <a:xfrm>
            <a:off x="3675125" y="335631"/>
            <a:ext cx="3699727" cy="37965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1867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暂不能通过</a:t>
            </a:r>
            <a:r>
              <a:rPr lang="en-US" altLang="zh-CN" sz="1867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GPS</a:t>
            </a:r>
            <a:r>
              <a:rPr lang="zh-CN" altLang="en-US" sz="1867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平台进行跨库检索</a:t>
            </a:r>
          </a:p>
        </p:txBody>
      </p:sp>
      <p:pic>
        <p:nvPicPr>
          <p:cNvPr id="88" name="Picture 6" descr="Early Arabic Printed Books Online.gif">
            <a:extLst>
              <a:ext uri="{FF2B5EF4-FFF2-40B4-BE49-F238E27FC236}">
                <a16:creationId xmlns:a16="http://schemas.microsoft.com/office/drawing/2014/main" id="{C428B95E-05FD-408B-88A6-A68411056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439" y="5334679"/>
            <a:ext cx="1562100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572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pic>
        <p:nvPicPr>
          <p:cNvPr id="14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sp>
        <p:nvSpPr>
          <p:cNvPr id="19" name="文本框 18"/>
          <p:cNvSpPr txBox="1"/>
          <p:nvPr/>
        </p:nvSpPr>
        <p:spPr>
          <a:xfrm>
            <a:off x="74818" y="1817718"/>
            <a:ext cx="248243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n-ea"/>
              </a:rPr>
              <a:t>首页</a:t>
            </a:r>
            <a:endParaRPr lang="en-US" altLang="zh-CN" sz="2400" b="1" dirty="0">
              <a:latin typeface="+mn-ea"/>
            </a:endParaRPr>
          </a:p>
          <a:p>
            <a:endParaRPr lang="en-US" altLang="zh-CN" sz="1400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简单直观的搜索引擎式界面，研究从检索开始</a:t>
            </a: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个人账户、独有工具在第一时间保证数据保存及深度挖掘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7CB8145-4FA8-4EB4-BCD3-3B63B829A6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2298" y="1399541"/>
            <a:ext cx="5630257" cy="4593296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7432943" y="1388920"/>
            <a:ext cx="1520455" cy="2658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01" y="2053958"/>
            <a:ext cx="6313786" cy="2835297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4688" y="2706263"/>
            <a:ext cx="6683814" cy="3041136"/>
          </a:xfrm>
          <a:prstGeom prst="rect">
            <a:avLst/>
          </a:prstGeom>
        </p:spPr>
      </p:pic>
      <p:cxnSp>
        <p:nvCxnSpPr>
          <p:cNvPr id="26" name="直接箭头连接符 25"/>
          <p:cNvCxnSpPr/>
          <p:nvPr/>
        </p:nvCxnSpPr>
        <p:spPr>
          <a:xfrm flipH="1">
            <a:off x="6614091" y="1561908"/>
            <a:ext cx="882502" cy="422644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flipH="1">
            <a:off x="7176074" y="1623853"/>
            <a:ext cx="902115" cy="1121346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>
            <a:off x="8493277" y="1654733"/>
            <a:ext cx="173093" cy="380323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3744660" y="2176116"/>
            <a:ext cx="1513139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建立个人账户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6469959" y="2961899"/>
            <a:ext cx="1415760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切换界面语言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7810458" y="1804117"/>
            <a:ext cx="666284" cy="3439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工具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0"/>
          <a:srcRect l="73023" t="23320" r="16597" b="57041"/>
          <a:stretch/>
        </p:blipFill>
        <p:spPr>
          <a:xfrm>
            <a:off x="8186895" y="2088660"/>
            <a:ext cx="957105" cy="1018162"/>
          </a:xfrm>
          <a:prstGeom prst="rect">
            <a:avLst/>
          </a:prstGeom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0" y="965614"/>
            <a:ext cx="10146952" cy="106154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r>
              <a:rPr lang="en-US" altLang="zh-CN" sz="1400" b="1" dirty="0">
                <a:solidFill>
                  <a:srgbClr val="0070C0"/>
                </a:solidFill>
              </a:rPr>
              <a:t>“</a:t>
            </a:r>
            <a:r>
              <a:rPr lang="en-GB" altLang="zh-CN" sz="1400" b="1" dirty="0">
                <a:solidFill>
                  <a:srgbClr val="0070C0"/>
                </a:solidFill>
              </a:rPr>
              <a:t>Gale Primary Sources</a:t>
            </a:r>
            <a:r>
              <a:rPr lang="en-US" altLang="zh-CN" sz="1400" b="1" dirty="0">
                <a:solidFill>
                  <a:srgbClr val="0070C0"/>
                </a:solidFill>
              </a:rPr>
              <a:t>”</a:t>
            </a:r>
            <a:r>
              <a:rPr lang="zh-CN" altLang="zh-CN" sz="1400" dirty="0"/>
              <a:t>是</a:t>
            </a:r>
            <a:r>
              <a:rPr lang="en-GB" altLang="zh-CN" sz="1400" dirty="0"/>
              <a:t>Gale</a:t>
            </a:r>
            <a:r>
              <a:rPr lang="zh-CN" altLang="en-US" sz="1400" dirty="0"/>
              <a:t>原始档案</a:t>
            </a:r>
            <a:r>
              <a:rPr lang="zh-CN" altLang="zh-CN" sz="1400" dirty="0"/>
              <a:t>资源数据库的品牌名称，也是</a:t>
            </a:r>
            <a:r>
              <a:rPr lang="zh-CN" altLang="en-US" sz="1400" dirty="0"/>
              <a:t>这一产品线</a:t>
            </a:r>
            <a:r>
              <a:rPr lang="zh-CN" altLang="zh-CN" sz="1400" dirty="0"/>
              <a:t>众多产品交叉搜索平台的名称。</a:t>
            </a:r>
            <a:endParaRPr lang="zh-CN" altLang="zh-CN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18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 animBg="1"/>
      <p:bldP spid="30" grpId="0" animBg="1"/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-47541" y="1462197"/>
            <a:ext cx="2101709" cy="275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n-ea"/>
              </a:rPr>
              <a:t>首页</a:t>
            </a:r>
            <a:endParaRPr lang="en-US" altLang="zh-CN" sz="2400" b="1" dirty="0">
              <a:latin typeface="+mn-ea"/>
            </a:endParaRPr>
          </a:p>
          <a:p>
            <a:endParaRPr lang="en-US" altLang="zh-CN" sz="1867" dirty="0"/>
          </a:p>
          <a:p>
            <a:pPr marL="380990" indent="-380990">
              <a:buFont typeface="Wingdings" panose="05000000000000000000" pitchFamily="2" charset="2"/>
              <a:buChar char="u"/>
            </a:pPr>
            <a:r>
              <a:rPr lang="zh-CN" altLang="en-US" sz="1600" dirty="0"/>
              <a:t>简单直观的搜索引擎式界面，研究从检索开始</a:t>
            </a:r>
            <a:endParaRPr lang="en-US" altLang="zh-CN" sz="1600" dirty="0"/>
          </a:p>
          <a:p>
            <a:pPr marL="380990" indent="-380990">
              <a:buFont typeface="Wingdings" panose="05000000000000000000" pitchFamily="2" charset="2"/>
              <a:buChar char="u"/>
            </a:pPr>
            <a:endParaRPr lang="en-US" altLang="zh-CN" sz="1600" dirty="0"/>
          </a:p>
          <a:p>
            <a:pPr marL="380990" indent="-380990">
              <a:buFont typeface="Wingdings" panose="05000000000000000000" pitchFamily="2" charset="2"/>
              <a:buChar char="u"/>
            </a:pPr>
            <a:r>
              <a:rPr lang="zh-CN" altLang="en-US" sz="1600" dirty="0"/>
              <a:t>个人账户、独有工具在第一时间保证数据保存及深度挖掘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5783144" y="2873245"/>
            <a:ext cx="2167421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基本检索 </a:t>
            </a:r>
            <a:r>
              <a:rPr lang="en-US" altLang="zh-CN" sz="1600" dirty="0"/>
              <a:t>/ </a:t>
            </a:r>
            <a:r>
              <a:rPr lang="zh-CN" altLang="en-US" sz="1600" dirty="0"/>
              <a:t>高级检索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3F5E6A7-46C6-4EAA-8721-6AFE38040D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7946" y="963604"/>
            <a:ext cx="6164610" cy="5029233"/>
          </a:xfrm>
          <a:prstGeom prst="rect">
            <a:avLst/>
          </a:prstGeom>
        </p:spPr>
      </p:pic>
      <p:sp>
        <p:nvSpPr>
          <p:cNvPr id="46" name="矩形 45"/>
          <p:cNvSpPr/>
          <p:nvPr/>
        </p:nvSpPr>
        <p:spPr>
          <a:xfrm>
            <a:off x="3106825" y="2504253"/>
            <a:ext cx="5732480" cy="11663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47" name="直接箭头连接符 46"/>
          <p:cNvCxnSpPr>
            <a:cxnSpLocks/>
          </p:cNvCxnSpPr>
          <p:nvPr/>
        </p:nvCxnSpPr>
        <p:spPr>
          <a:xfrm flipH="1">
            <a:off x="2597789" y="1630547"/>
            <a:ext cx="1988279" cy="851110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图片 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561" y="2568008"/>
            <a:ext cx="2871204" cy="2605296"/>
          </a:xfrm>
          <a:prstGeom prst="rect">
            <a:avLst/>
          </a:prstGeom>
        </p:spPr>
      </p:pic>
      <p:cxnSp>
        <p:nvCxnSpPr>
          <p:cNvPr id="49" name="直接箭头连接符 48"/>
          <p:cNvCxnSpPr>
            <a:cxnSpLocks/>
          </p:cNvCxnSpPr>
          <p:nvPr/>
        </p:nvCxnSpPr>
        <p:spPr>
          <a:xfrm flipH="1" flipV="1">
            <a:off x="2458246" y="5233164"/>
            <a:ext cx="900567" cy="755242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文本框 49"/>
          <p:cNvSpPr txBox="1"/>
          <p:nvPr/>
        </p:nvSpPr>
        <p:spPr>
          <a:xfrm>
            <a:off x="485451" y="4397149"/>
            <a:ext cx="1073991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词频工具</a:t>
            </a:r>
          </a:p>
        </p:txBody>
      </p:sp>
      <p:cxnSp>
        <p:nvCxnSpPr>
          <p:cNvPr id="51" name="直接箭头连接符 50"/>
          <p:cNvCxnSpPr>
            <a:cxnSpLocks/>
          </p:cNvCxnSpPr>
          <p:nvPr/>
        </p:nvCxnSpPr>
        <p:spPr>
          <a:xfrm>
            <a:off x="5540462" y="1630547"/>
            <a:ext cx="1022758" cy="847672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直接箭头连接符 52"/>
          <p:cNvCxnSpPr/>
          <p:nvPr/>
        </p:nvCxnSpPr>
        <p:spPr>
          <a:xfrm flipH="1" flipV="1">
            <a:off x="7287783" y="4929994"/>
            <a:ext cx="744057" cy="828395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5211" y="2842126"/>
            <a:ext cx="3668165" cy="2516769"/>
          </a:xfrm>
          <a:prstGeom prst="rect">
            <a:avLst/>
          </a:prstGeom>
        </p:spPr>
      </p:pic>
      <p:sp>
        <p:nvSpPr>
          <p:cNvPr id="54" name="文本框 53"/>
          <p:cNvSpPr txBox="1"/>
          <p:nvPr/>
        </p:nvSpPr>
        <p:spPr>
          <a:xfrm>
            <a:off x="7019913" y="3008319"/>
            <a:ext cx="1073991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可跨库检索数据库</a:t>
            </a:r>
          </a:p>
        </p:txBody>
      </p:sp>
    </p:spTree>
    <p:extLst>
      <p:ext uri="{BB962C8B-B14F-4D97-AF65-F5344CB8AC3E}">
        <p14:creationId xmlns:p14="http://schemas.microsoft.com/office/powerpoint/2010/main" val="87430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50" grpId="0" animBg="1"/>
      <p:bldP spid="5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AD2E817D-47EA-4C5D-9BEC-E3EA55D8E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0231" y="1285419"/>
            <a:ext cx="6762724" cy="863313"/>
          </a:xfrm>
        </p:spPr>
        <p:txBody>
          <a:bodyPr>
            <a:normAutofit/>
          </a:bodyPr>
          <a:lstStyle/>
          <a:p>
            <a:r>
              <a:rPr lang="zh-CN" altLang="en-US" sz="1800" b="1" dirty="0"/>
              <a:t>    采用光学字符识别实现全文检索</a:t>
            </a:r>
            <a:endParaRPr lang="en-GB" sz="1800" b="1" dirty="0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3B8ADF90-A741-43B2-9126-80E4E72EB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55" y="1519539"/>
            <a:ext cx="4044644" cy="1456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3">
            <a:extLst>
              <a:ext uri="{FF2B5EF4-FFF2-40B4-BE49-F238E27FC236}">
                <a16:creationId xmlns:a16="http://schemas.microsoft.com/office/drawing/2014/main" id="{F786DFE2-F898-41B3-A3E9-EB2AC6375ED5}"/>
              </a:ext>
            </a:extLst>
          </p:cNvPr>
          <p:cNvSpPr/>
          <p:nvPr/>
        </p:nvSpPr>
        <p:spPr>
          <a:xfrm>
            <a:off x="228600" y="343399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i="1" dirty="0"/>
              <a:t>Image courtesy of </a:t>
            </a:r>
            <a:r>
              <a:rPr lang="en-GB" i="1" dirty="0">
                <a:hlinkClick r:id="rId8"/>
              </a:rPr>
              <a:t>www.explainthatstuff.com</a:t>
            </a:r>
            <a:r>
              <a:rPr lang="en-GB" i="1" dirty="0"/>
              <a:t> </a:t>
            </a:r>
          </a:p>
        </p:txBody>
      </p:sp>
      <p:pic>
        <p:nvPicPr>
          <p:cNvPr id="23" name="図 1">
            <a:extLst>
              <a:ext uri="{FF2B5EF4-FFF2-40B4-BE49-F238E27FC236}">
                <a16:creationId xmlns:a16="http://schemas.microsoft.com/office/drawing/2014/main" id="{1E31D13F-230F-4782-8E4F-CED419923FF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574" y="2681907"/>
            <a:ext cx="5854444" cy="314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045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2F801D7-198E-4828-9B41-B06A99590B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918" t="13400" r="22031" b="6150"/>
          <a:stretch/>
        </p:blipFill>
        <p:spPr>
          <a:xfrm>
            <a:off x="2672862" y="1104219"/>
            <a:ext cx="6152648" cy="4964952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44" name="文本框 43"/>
          <p:cNvSpPr txBox="1"/>
          <p:nvPr/>
        </p:nvSpPr>
        <p:spPr>
          <a:xfrm>
            <a:off x="217903" y="1676509"/>
            <a:ext cx="210170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n-ea"/>
              </a:rPr>
              <a:t>基本检索</a:t>
            </a:r>
            <a:endParaRPr lang="en-US" altLang="zh-CN" sz="2400" b="1" dirty="0">
              <a:latin typeface="+mn-ea"/>
            </a:endParaRPr>
          </a:p>
          <a:p>
            <a:endParaRPr lang="en-US" altLang="zh-CN" sz="1867" dirty="0"/>
          </a:p>
        </p:txBody>
      </p:sp>
      <p:sp>
        <p:nvSpPr>
          <p:cNvPr id="22" name="矩形 21"/>
          <p:cNvSpPr/>
          <p:nvPr/>
        </p:nvSpPr>
        <p:spPr>
          <a:xfrm>
            <a:off x="4743318" y="3096199"/>
            <a:ext cx="1297356" cy="2658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箭头连接符 22"/>
          <p:cNvCxnSpPr/>
          <p:nvPr/>
        </p:nvCxnSpPr>
        <p:spPr>
          <a:xfrm flipV="1">
            <a:off x="5838656" y="2301480"/>
            <a:ext cx="404036" cy="533897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5839945" y="1986417"/>
            <a:ext cx="1289518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输入关键词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484704" y="4277159"/>
            <a:ext cx="1466297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检索辅助功能</a:t>
            </a:r>
          </a:p>
        </p:txBody>
      </p:sp>
    </p:spTree>
    <p:extLst>
      <p:ext uri="{BB962C8B-B14F-4D97-AF65-F5344CB8AC3E}">
        <p14:creationId xmlns:p14="http://schemas.microsoft.com/office/powerpoint/2010/main" val="39066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95231" y="1704996"/>
            <a:ext cx="245580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n-ea"/>
              </a:rPr>
              <a:t>检索结果</a:t>
            </a:r>
            <a:endParaRPr lang="en-US" altLang="zh-CN" sz="2400" b="1" dirty="0">
              <a:latin typeface="+mn-ea"/>
            </a:endParaRPr>
          </a:p>
          <a:p>
            <a:endParaRPr lang="en-US" altLang="zh-CN" sz="1400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按照文档类型、数据库、主题、出版年份分类</a:t>
            </a: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可输入关键词进行二次检索</a:t>
            </a: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分析工具进一步数据挖掘</a:t>
            </a:r>
            <a:endParaRPr lang="en-US" altLang="zh-CN" sz="1600" dirty="0">
              <a:latin typeface="+mn-ea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FCCC53AB-C17F-47C4-AB4C-00A086FB762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463" b="69615"/>
          <a:stretch/>
        </p:blipFill>
        <p:spPr>
          <a:xfrm>
            <a:off x="3664639" y="871991"/>
            <a:ext cx="5169871" cy="5064575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A5D0697A-BFF3-4D4A-B713-474765B856A2}"/>
              </a:ext>
            </a:extLst>
          </p:cNvPr>
          <p:cNvSpPr/>
          <p:nvPr/>
        </p:nvSpPr>
        <p:spPr>
          <a:xfrm>
            <a:off x="4346917" y="1104219"/>
            <a:ext cx="1018508" cy="14279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7D525E8-1033-40BB-BF9F-3DBD5CDC19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0849" y="972837"/>
            <a:ext cx="2299450" cy="3625259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43E279EC-E150-4737-B1B7-995A7C75CDF0}"/>
              </a:ext>
            </a:extLst>
          </p:cNvPr>
          <p:cNvSpPr/>
          <p:nvPr/>
        </p:nvSpPr>
        <p:spPr>
          <a:xfrm>
            <a:off x="4346917" y="3001012"/>
            <a:ext cx="1018508" cy="19367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8D0AA22-4D6A-4C5E-8ABC-F2C4DBFEE7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65182" y="1188000"/>
            <a:ext cx="217170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5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95231" y="1704996"/>
            <a:ext cx="245580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+mn-ea"/>
              </a:rPr>
              <a:t>检索结果</a:t>
            </a:r>
            <a:endParaRPr lang="en-US" altLang="zh-CN" sz="2400" dirty="0">
              <a:latin typeface="+mn-ea"/>
            </a:endParaRPr>
          </a:p>
          <a:p>
            <a:endParaRPr lang="en-US" altLang="zh-CN" sz="1400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按照文档类型、数据库、主题、出版年份分类</a:t>
            </a: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可输入关键词进行二次检索</a:t>
            </a: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sz="1600" dirty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分析工具进一步数据挖掘</a:t>
            </a:r>
            <a:endParaRPr lang="en-US" altLang="zh-CN" sz="1600" dirty="0">
              <a:latin typeface="+mn-ea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FCCC53AB-C17F-47C4-AB4C-00A086FB762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463" b="69615"/>
          <a:stretch/>
        </p:blipFill>
        <p:spPr>
          <a:xfrm>
            <a:off x="3664639" y="871991"/>
            <a:ext cx="5169871" cy="50645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7066779-EC6B-4636-9EB7-ED02C8D228A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930" t="8820" r="5265" b="47282"/>
          <a:stretch/>
        </p:blipFill>
        <p:spPr>
          <a:xfrm>
            <a:off x="3664639" y="861210"/>
            <a:ext cx="5169871" cy="5075356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553D8A9E-DE46-438D-9308-3DA4A6F7AAE7}"/>
              </a:ext>
            </a:extLst>
          </p:cNvPr>
          <p:cNvSpPr txBox="1"/>
          <p:nvPr/>
        </p:nvSpPr>
        <p:spPr>
          <a:xfrm>
            <a:off x="2255968" y="1008511"/>
            <a:ext cx="2455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FF0000"/>
                </a:solidFill>
              </a:rPr>
              <a:t>文档类型：</a:t>
            </a:r>
            <a:r>
              <a:rPr lang="en-US" altLang="zh-CN" sz="1400" b="1" dirty="0">
                <a:solidFill>
                  <a:srgbClr val="FF0000"/>
                </a:solidFill>
              </a:rPr>
              <a:t>Manuscript</a:t>
            </a:r>
          </a:p>
          <a:p>
            <a:r>
              <a:rPr lang="zh-CN" altLang="en-US" sz="1400" b="1" dirty="0">
                <a:solidFill>
                  <a:srgbClr val="FF0000"/>
                </a:solidFill>
              </a:rPr>
              <a:t>主题：</a:t>
            </a:r>
            <a:r>
              <a:rPr lang="en-US" altLang="zh-CN" sz="1400" b="1" dirty="0">
                <a:solidFill>
                  <a:srgbClr val="FF0000"/>
                </a:solidFill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186049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00" y="6206400"/>
            <a:ext cx="1787665" cy="538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122" y="415225"/>
            <a:ext cx="1959259" cy="36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BEBBE292-4A9B-4E03-8156-F3CEE25CF0C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1" name="Rectangle 9">
            <a:extLst>
              <a:ext uri="{FF2B5EF4-FFF2-40B4-BE49-F238E27FC236}">
                <a16:creationId xmlns:a16="http://schemas.microsoft.com/office/drawing/2014/main" id="{AAAEA7A9-2AA7-4996-BFF8-753604F771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" y="787787"/>
            <a:ext cx="9144000" cy="984739"/>
          </a:xfrm>
          <a:effectLst/>
        </p:spPr>
        <p:txBody>
          <a:bodyPr>
            <a:normAutofit/>
          </a:bodyPr>
          <a:lstStyle/>
          <a:p>
            <a:r>
              <a:rPr lang="zh-CN" altLang="en-US" sz="3200" b="1" dirty="0"/>
              <a:t>今日内容</a:t>
            </a:r>
            <a:endParaRPr lang="ja-JP" altLang="en-US" sz="3200" b="1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09C7312-CE3C-4458-884E-82EDADF1F0D5}"/>
              </a:ext>
            </a:extLst>
          </p:cNvPr>
          <p:cNvSpPr/>
          <p:nvPr/>
        </p:nvSpPr>
        <p:spPr>
          <a:xfrm>
            <a:off x="1382751" y="1786594"/>
            <a:ext cx="6659195" cy="2677656"/>
          </a:xfrm>
          <a:prstGeom prst="rect">
            <a:avLst/>
          </a:prstGeom>
          <a:solidFill>
            <a:srgbClr val="204C71"/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Gale Scholar</a:t>
            </a:r>
            <a:r>
              <a:rPr lang="zh-CN" altLang="en-US" sz="2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项目简介</a:t>
            </a:r>
            <a:endParaRPr lang="en-US" altLang="zh-CN" sz="28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原始档案文献为不同读者解决哪些问题</a:t>
            </a:r>
            <a:endParaRPr lang="en-US" altLang="zh-CN" sz="28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Gale</a:t>
            </a:r>
            <a:r>
              <a:rPr lang="zh-CN" altLang="en-US" sz="2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支持学术研究</a:t>
            </a:r>
            <a:endParaRPr lang="zh-CN" altLang="en-U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5AA0F1E-4653-488E-8772-58E6E0420F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3273" y="4856562"/>
            <a:ext cx="660499" cy="119509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8D5B6C1-4210-495C-B5B7-3E81EA89B9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8372" y="4855787"/>
            <a:ext cx="1220899" cy="119586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96E7183-8D48-42A8-902D-F0A95B7752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4346" y="4808214"/>
            <a:ext cx="1891126" cy="124343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3E60F9A-95BC-469D-9675-5C4C7DD798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21922" y="4811147"/>
            <a:ext cx="973997" cy="12405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D8DC454-46B8-4827-B2C3-F176B80DE6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4286" y="4793898"/>
            <a:ext cx="1830060" cy="124343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7F7AEAE-F485-4C3C-A0B6-25C40F06C5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4781" y="4808214"/>
            <a:ext cx="1105278" cy="12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7016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40441" y="1437700"/>
            <a:ext cx="2197125" cy="300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n-ea"/>
              </a:rPr>
              <a:t>高级检索</a:t>
            </a:r>
            <a:endParaRPr lang="en-US" altLang="zh-CN" sz="2400" b="1" dirty="0">
              <a:latin typeface="+mn-ea"/>
            </a:endParaRPr>
          </a:p>
          <a:p>
            <a:endParaRPr lang="en-US" altLang="zh-CN" sz="1867" dirty="0"/>
          </a:p>
          <a:p>
            <a:pPr marL="380990" indent="-38099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可按关键字、作者、文档名称、主题等检索</a:t>
            </a:r>
            <a:endParaRPr lang="en-US" altLang="zh-CN" sz="1600" dirty="0">
              <a:latin typeface="+mn-ea"/>
            </a:endParaRPr>
          </a:p>
          <a:p>
            <a:pPr marL="380990" indent="-380990">
              <a:buFont typeface="Wingdings" panose="05000000000000000000" pitchFamily="2" charset="2"/>
              <a:buChar char="u"/>
            </a:pPr>
            <a:endParaRPr lang="en-US" altLang="zh-CN" sz="1600" dirty="0">
              <a:latin typeface="+mn-ea"/>
            </a:endParaRPr>
          </a:p>
          <a:p>
            <a:pPr marL="380990" indent="-380990"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+mn-ea"/>
              </a:rPr>
              <a:t>可限定检索数据库、内容类型、出版时间、来源机构等条件进行更精准匹配</a:t>
            </a:r>
            <a:endParaRPr lang="en-US" altLang="zh-CN" sz="1600" dirty="0">
              <a:latin typeface="+mn-ea"/>
            </a:endParaRPr>
          </a:p>
          <a:p>
            <a:pPr marL="380990" indent="-380990">
              <a:buFont typeface="Wingdings" panose="05000000000000000000" pitchFamily="2" charset="2"/>
              <a:buChar char="u"/>
            </a:pPr>
            <a:endParaRPr lang="en-US" altLang="zh-CN" sz="1600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B1D8097E-6E2D-45D6-85F6-9E950ED90C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026" b="6565"/>
          <a:stretch/>
        </p:blipFill>
        <p:spPr>
          <a:xfrm>
            <a:off x="4206241" y="871990"/>
            <a:ext cx="4788952" cy="5954145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C59CF360-1471-45CC-BCD9-92440D3B8225}"/>
              </a:ext>
            </a:extLst>
          </p:cNvPr>
          <p:cNvSpPr txBox="1"/>
          <p:nvPr/>
        </p:nvSpPr>
        <p:spPr>
          <a:xfrm>
            <a:off x="2815465" y="871989"/>
            <a:ext cx="2455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FF0000"/>
                </a:solidFill>
              </a:rPr>
              <a:t>关键词：</a:t>
            </a:r>
            <a:r>
              <a:rPr lang="en-US" altLang="zh-CN" sz="1400" b="1" dirty="0">
                <a:solidFill>
                  <a:srgbClr val="FF0000"/>
                </a:solidFill>
              </a:rPr>
              <a:t>China</a:t>
            </a:r>
          </a:p>
          <a:p>
            <a:r>
              <a:rPr lang="en-US" altLang="zh-CN" sz="1400" b="1" dirty="0">
                <a:solidFill>
                  <a:srgbClr val="FF0000"/>
                </a:solidFill>
              </a:rPr>
              <a:t>                  tea</a:t>
            </a:r>
          </a:p>
          <a:p>
            <a:r>
              <a:rPr lang="zh-CN" altLang="en-US" sz="1400" b="1" dirty="0">
                <a:solidFill>
                  <a:srgbClr val="FF0000"/>
                </a:solidFill>
              </a:rPr>
              <a:t>图示：</a:t>
            </a:r>
            <a:r>
              <a:rPr lang="en-US" altLang="zh-CN" sz="1400" b="1" dirty="0">
                <a:solidFill>
                  <a:srgbClr val="FF0000"/>
                </a:solidFill>
              </a:rPr>
              <a:t>Cartoon</a:t>
            </a:r>
          </a:p>
          <a:p>
            <a:r>
              <a:rPr lang="en-US" altLang="zh-CN" sz="1400" b="1" dirty="0">
                <a:solidFill>
                  <a:srgbClr val="FF0000"/>
                </a:solidFill>
              </a:rPr>
              <a:t>             Chart</a:t>
            </a:r>
          </a:p>
          <a:p>
            <a:r>
              <a:rPr lang="en-US" altLang="zh-CN" sz="1400" b="1" dirty="0">
                <a:solidFill>
                  <a:srgbClr val="FF0000"/>
                </a:solidFill>
              </a:rPr>
              <a:t>             Drawing</a:t>
            </a:r>
          </a:p>
          <a:p>
            <a:r>
              <a:rPr lang="en-US" altLang="zh-CN" sz="1400" b="1" dirty="0">
                <a:solidFill>
                  <a:srgbClr val="FF0000"/>
                </a:solidFill>
              </a:rPr>
              <a:t>             Image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BDE8569-108A-49B6-8AB4-2E62B9B9A2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68" y="937297"/>
            <a:ext cx="9144000" cy="5934579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67CE8EDC-5696-4FBD-8049-B348551BBEC2}"/>
              </a:ext>
            </a:extLst>
          </p:cNvPr>
          <p:cNvSpPr/>
          <p:nvPr/>
        </p:nvSpPr>
        <p:spPr>
          <a:xfrm>
            <a:off x="5430129" y="3128973"/>
            <a:ext cx="1069145" cy="3556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DBCE3F3-C06E-4BE7-A976-984F34D689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2832" y="2173798"/>
            <a:ext cx="7106010" cy="347640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4B5F41C-E4D6-42CA-AB27-B41AAA4152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43837" y="1085143"/>
            <a:ext cx="6783999" cy="5622578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7415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64126" y="1462197"/>
            <a:ext cx="2379050" cy="3498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文档浏览</a:t>
            </a:r>
            <a:endParaRPr lang="en-US" altLang="zh-CN" sz="2400" b="1" dirty="0"/>
          </a:p>
          <a:p>
            <a:endParaRPr lang="en-US" altLang="zh-CN" sz="1867" dirty="0"/>
          </a:p>
          <a:p>
            <a:pPr marL="380990" indent="-380990">
              <a:buFont typeface="Wingdings" panose="05000000000000000000" pitchFamily="2" charset="2"/>
              <a:buChar char="u"/>
            </a:pPr>
            <a:r>
              <a:rPr lang="zh-CN" altLang="en-US" sz="1600" dirty="0"/>
              <a:t>可按关键字所在页码查找检索匹配信息</a:t>
            </a:r>
            <a:endParaRPr lang="en-US" altLang="zh-CN" sz="1600" dirty="0"/>
          </a:p>
          <a:p>
            <a:pPr marL="380990" indent="-380990">
              <a:buFont typeface="Wingdings" panose="05000000000000000000" pitchFamily="2" charset="2"/>
              <a:buChar char="u"/>
            </a:pPr>
            <a:endParaRPr lang="en-US" altLang="zh-CN" sz="1600" dirty="0"/>
          </a:p>
          <a:p>
            <a:pPr marL="380990" indent="-380990">
              <a:buFont typeface="Wingdings" panose="05000000000000000000" pitchFamily="2" charset="2"/>
              <a:buChar char="u"/>
            </a:pPr>
            <a:r>
              <a:rPr lang="zh-CN" altLang="en-US" sz="1600" dirty="0"/>
              <a:t>可输入关键词进行文内二次检索</a:t>
            </a:r>
            <a:endParaRPr lang="en-US" altLang="zh-CN" sz="1600" dirty="0"/>
          </a:p>
          <a:p>
            <a:pPr marL="380990" indent="-380990">
              <a:buFont typeface="Wingdings" panose="05000000000000000000" pitchFamily="2" charset="2"/>
              <a:buChar char="u"/>
            </a:pPr>
            <a:endParaRPr lang="en-US" altLang="zh-CN" sz="1600" dirty="0"/>
          </a:p>
          <a:p>
            <a:pPr marL="380990" indent="-380990">
              <a:buFont typeface="Wingdings" panose="05000000000000000000" pitchFamily="2" charset="2"/>
              <a:buChar char="u"/>
            </a:pPr>
            <a:r>
              <a:rPr lang="zh-CN" altLang="en-US" sz="1600" dirty="0"/>
              <a:t>可填加书签、下载、分享、打印、生成引文、发送邮件</a:t>
            </a:r>
            <a:endParaRPr lang="en-US" altLang="zh-CN" sz="1600" dirty="0"/>
          </a:p>
          <a:p>
            <a:pPr marL="380990" indent="-380990">
              <a:buFont typeface="Wingdings" panose="05000000000000000000" pitchFamily="2" charset="2"/>
              <a:buChar char="u"/>
            </a:pPr>
            <a:endParaRPr lang="en-US" altLang="zh-CN" sz="1600" dirty="0"/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8700" y="1104219"/>
            <a:ext cx="6175300" cy="4940240"/>
          </a:xfrm>
          <a:prstGeom prst="rect">
            <a:avLst/>
          </a:prstGeom>
        </p:spPr>
      </p:pic>
      <p:sp>
        <p:nvSpPr>
          <p:cNvPr id="40" name="矩形 39"/>
          <p:cNvSpPr/>
          <p:nvPr/>
        </p:nvSpPr>
        <p:spPr>
          <a:xfrm>
            <a:off x="3177534" y="1744620"/>
            <a:ext cx="2566041" cy="3556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1" name="文本框 40"/>
          <p:cNvSpPr txBox="1"/>
          <p:nvPr/>
        </p:nvSpPr>
        <p:spPr>
          <a:xfrm>
            <a:off x="6034983" y="1900930"/>
            <a:ext cx="1023042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文档出处</a:t>
            </a:r>
          </a:p>
        </p:txBody>
      </p:sp>
      <p:sp>
        <p:nvSpPr>
          <p:cNvPr id="42" name="矩形 41"/>
          <p:cNvSpPr/>
          <p:nvPr/>
        </p:nvSpPr>
        <p:spPr>
          <a:xfrm>
            <a:off x="5400674" y="5261957"/>
            <a:ext cx="682012" cy="3466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3" name="文本框 42"/>
          <p:cNvSpPr txBox="1"/>
          <p:nvPr/>
        </p:nvSpPr>
        <p:spPr>
          <a:xfrm>
            <a:off x="3049085" y="5241501"/>
            <a:ext cx="1685149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关键词高亮显示</a:t>
            </a:r>
          </a:p>
        </p:txBody>
      </p:sp>
      <p:sp>
        <p:nvSpPr>
          <p:cNvPr id="44" name="矩形 43"/>
          <p:cNvSpPr/>
          <p:nvPr/>
        </p:nvSpPr>
        <p:spPr>
          <a:xfrm>
            <a:off x="7629525" y="2383382"/>
            <a:ext cx="1323873" cy="3654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5" name="文本框 44"/>
          <p:cNvSpPr txBox="1"/>
          <p:nvPr/>
        </p:nvSpPr>
        <p:spPr>
          <a:xfrm>
            <a:off x="5893432" y="2471712"/>
            <a:ext cx="1523331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文内二次检索</a:t>
            </a:r>
          </a:p>
        </p:txBody>
      </p:sp>
      <p:sp>
        <p:nvSpPr>
          <p:cNvPr id="46" name="矩形 45"/>
          <p:cNvSpPr/>
          <p:nvPr/>
        </p:nvSpPr>
        <p:spPr>
          <a:xfrm>
            <a:off x="7686677" y="2881077"/>
            <a:ext cx="1381025" cy="11887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7" name="文本框 46"/>
          <p:cNvSpPr txBox="1"/>
          <p:nvPr/>
        </p:nvSpPr>
        <p:spPr>
          <a:xfrm>
            <a:off x="5893432" y="3274289"/>
            <a:ext cx="1696231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关键词所在页码</a:t>
            </a:r>
          </a:p>
        </p:txBody>
      </p:sp>
      <p:sp>
        <p:nvSpPr>
          <p:cNvPr id="48" name="矩形 47"/>
          <p:cNvSpPr/>
          <p:nvPr/>
        </p:nvSpPr>
        <p:spPr>
          <a:xfrm>
            <a:off x="5497809" y="1090603"/>
            <a:ext cx="3455590" cy="371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9" name="文本框 48"/>
          <p:cNvSpPr txBox="1"/>
          <p:nvPr/>
        </p:nvSpPr>
        <p:spPr>
          <a:xfrm>
            <a:off x="5497808" y="1520776"/>
            <a:ext cx="3646192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500" dirty="0"/>
              <a:t>书签    下载    分享   打印   生成引文  邮件</a:t>
            </a:r>
          </a:p>
        </p:txBody>
      </p:sp>
    </p:spTree>
    <p:extLst>
      <p:ext uri="{BB962C8B-B14F-4D97-AF65-F5344CB8AC3E}">
        <p14:creationId xmlns:p14="http://schemas.microsoft.com/office/powerpoint/2010/main" val="235312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64126" y="1462197"/>
            <a:ext cx="2379050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引文工具</a:t>
            </a:r>
            <a:endParaRPr lang="en-US" altLang="zh-CN" sz="2400" b="1" dirty="0"/>
          </a:p>
          <a:p>
            <a:endParaRPr lang="en-US" altLang="zh-CN" sz="1867" dirty="0"/>
          </a:p>
          <a:p>
            <a:endParaRPr lang="en-US" altLang="zh-CN" sz="1600" dirty="0"/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8700" y="1104219"/>
            <a:ext cx="6175300" cy="4940240"/>
          </a:xfrm>
          <a:prstGeom prst="rect">
            <a:avLst/>
          </a:prstGeom>
        </p:spPr>
      </p:pic>
      <p:sp>
        <p:nvSpPr>
          <p:cNvPr id="48" name="矩形 47"/>
          <p:cNvSpPr/>
          <p:nvPr/>
        </p:nvSpPr>
        <p:spPr>
          <a:xfrm>
            <a:off x="7723163" y="1090603"/>
            <a:ext cx="773723" cy="371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9" name="文本框 48"/>
          <p:cNvSpPr txBox="1"/>
          <p:nvPr/>
        </p:nvSpPr>
        <p:spPr>
          <a:xfrm>
            <a:off x="7599599" y="1518680"/>
            <a:ext cx="1043669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500" dirty="0"/>
              <a:t>  引文工具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1044" y="1951930"/>
            <a:ext cx="7982338" cy="334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1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7904" y="2370912"/>
            <a:ext cx="19671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/>
              <a:t>词频 </a:t>
            </a:r>
            <a:r>
              <a:rPr lang="zh-CN" altLang="en-US" sz="1400" dirty="0"/>
              <a:t>：</a:t>
            </a:r>
            <a:endParaRPr lang="en-US" altLang="zh-CN" sz="1400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通过该功能用户可以了解他们研究的词组在内容中出现的频率，以评估随着时间迁移，个人、事件、想法是如何互动和发展的。</a:t>
            </a:r>
            <a:endParaRPr lang="en-US" altLang="zh-CN" sz="1600" dirty="0">
              <a:latin typeface="+mn-ea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28F7F03-EAFD-4AC0-865A-0B97CFC3B8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003" t="21431" r="9094" b="11092"/>
          <a:stretch/>
        </p:blipFill>
        <p:spPr>
          <a:xfrm>
            <a:off x="2416594" y="1331595"/>
            <a:ext cx="6692547" cy="462762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8"/>
          <a:srcRect l="3654" t="61844" r="37569" b="7718"/>
          <a:stretch/>
        </p:blipFill>
        <p:spPr>
          <a:xfrm>
            <a:off x="129835" y="1065617"/>
            <a:ext cx="2148896" cy="496187"/>
          </a:xfrm>
          <a:prstGeom prst="rect">
            <a:avLst/>
          </a:prstGeom>
        </p:spPr>
      </p:pic>
      <p:cxnSp>
        <p:nvCxnSpPr>
          <p:cNvPr id="11" name="直接箭头连接符 10"/>
          <p:cNvCxnSpPr>
            <a:cxnSpLocks/>
          </p:cNvCxnSpPr>
          <p:nvPr/>
        </p:nvCxnSpPr>
        <p:spPr>
          <a:xfrm flipH="1">
            <a:off x="2185021" y="1895950"/>
            <a:ext cx="984320" cy="565003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1384087" y="2516915"/>
            <a:ext cx="2359839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填加一个或多个关键词</a:t>
            </a:r>
          </a:p>
        </p:txBody>
      </p:sp>
      <p:sp>
        <p:nvSpPr>
          <p:cNvPr id="13" name="矩形 12"/>
          <p:cNvSpPr/>
          <p:nvPr/>
        </p:nvSpPr>
        <p:spPr>
          <a:xfrm>
            <a:off x="6089454" y="1651755"/>
            <a:ext cx="2366782" cy="16112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文本框 13"/>
          <p:cNvSpPr txBox="1"/>
          <p:nvPr/>
        </p:nvSpPr>
        <p:spPr>
          <a:xfrm>
            <a:off x="5530603" y="1131189"/>
            <a:ext cx="3549956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可限定时间、文档类型、目标数据库</a:t>
            </a:r>
          </a:p>
        </p:txBody>
      </p:sp>
      <p:sp>
        <p:nvSpPr>
          <p:cNvPr id="15" name="矩形 14"/>
          <p:cNvSpPr/>
          <p:nvPr/>
        </p:nvSpPr>
        <p:spPr>
          <a:xfrm>
            <a:off x="8032165" y="3435350"/>
            <a:ext cx="580382" cy="4111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文本框 15"/>
          <p:cNvSpPr txBox="1"/>
          <p:nvPr/>
        </p:nvSpPr>
        <p:spPr>
          <a:xfrm>
            <a:off x="5933143" y="4103276"/>
            <a:ext cx="2679404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打印图片 </a:t>
            </a:r>
            <a:r>
              <a:rPr lang="en-US" altLang="zh-CN" sz="1600" dirty="0"/>
              <a:t>/ </a:t>
            </a:r>
            <a:r>
              <a:rPr lang="zh-CN" altLang="en-US" sz="1600" dirty="0"/>
              <a:t>下载图片或数据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2B632F3-1896-422B-9E23-C77D0573812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540" t="67175" r="55306" b="24790"/>
          <a:stretch/>
        </p:blipFill>
        <p:spPr>
          <a:xfrm>
            <a:off x="3792928" y="3325309"/>
            <a:ext cx="2260742" cy="84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sp>
        <p:nvSpPr>
          <p:cNvPr id="18" name="Rectangle 9"/>
          <p:cNvSpPr txBox="1">
            <a:spLocks noChangeArrowheads="1"/>
          </p:cNvSpPr>
          <p:nvPr/>
        </p:nvSpPr>
        <p:spPr>
          <a:xfrm>
            <a:off x="3049085" y="232228"/>
            <a:ext cx="4982755" cy="6397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933" b="1" dirty="0"/>
              <a:t>平台操作</a:t>
            </a:r>
            <a:endParaRPr lang="en-US" altLang="ja-JP" sz="2933" b="1" dirty="0"/>
          </a:p>
        </p:txBody>
      </p:sp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87168" y="1265890"/>
            <a:ext cx="2288731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altLang="zh-CN" sz="1600" b="1" dirty="0"/>
          </a:p>
          <a:p>
            <a:pPr algn="just">
              <a:lnSpc>
                <a:spcPct val="150000"/>
              </a:lnSpc>
            </a:pPr>
            <a:r>
              <a:rPr lang="zh-CN" altLang="en-US" b="1" dirty="0"/>
              <a:t>建立新关联 </a:t>
            </a:r>
            <a:r>
              <a:rPr lang="zh-CN" altLang="en-US" sz="1600" dirty="0"/>
              <a:t>：</a:t>
            </a:r>
            <a:endParaRPr lang="en-US" altLang="zh-CN" sz="1600" dirty="0"/>
          </a:p>
          <a:p>
            <a:pPr algn="just">
              <a:lnSpc>
                <a:spcPct val="150000"/>
              </a:lnSpc>
            </a:pPr>
            <a:r>
              <a:rPr lang="zh-CN" altLang="en-US" sz="1600" dirty="0"/>
              <a:t>帮助用户充分拓展自己的研究课题。通过显示经常出现的主题，该工具揭示隐藏的关联检索词</a:t>
            </a:r>
            <a:r>
              <a:rPr lang="en-US" altLang="zh-CN" sz="1600" dirty="0"/>
              <a:t>——</a:t>
            </a:r>
            <a:r>
              <a:rPr lang="zh-CN" altLang="en-US" sz="1600" dirty="0"/>
              <a:t>有助于形成研究，整合多样的内容和相关信息。图形中显示的关键字是使用检索词在文稿中找到的最常见关联词。</a:t>
            </a:r>
            <a:endParaRPr lang="en-US" altLang="zh-CN" sz="1600" dirty="0"/>
          </a:p>
          <a:p>
            <a:pPr algn="just">
              <a:lnSpc>
                <a:spcPct val="150000"/>
              </a:lnSpc>
            </a:pPr>
            <a:endParaRPr lang="en-US" altLang="zh-CN" sz="1600" b="1" dirty="0">
              <a:latin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7"/>
          <a:srcRect t="31406" r="37398" b="33807"/>
          <a:stretch/>
        </p:blipFill>
        <p:spPr>
          <a:xfrm>
            <a:off x="217903" y="929864"/>
            <a:ext cx="2288731" cy="56707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17030E6-AC40-4DEF-9498-2677B08EB3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77156" y="1492193"/>
            <a:ext cx="6480912" cy="4295408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8E03658D-1D80-47A5-AA64-5153981F6945}"/>
              </a:ext>
            </a:extLst>
          </p:cNvPr>
          <p:cNvSpPr/>
          <p:nvPr/>
        </p:nvSpPr>
        <p:spPr>
          <a:xfrm>
            <a:off x="2758893" y="3812345"/>
            <a:ext cx="926841" cy="2813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7B8CDFB-4900-499C-80DE-B0BDB73180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5899" y="1521434"/>
            <a:ext cx="6582169" cy="4388112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52BBAE5D-4DF8-4BCD-84B5-E93D0BE546B4}"/>
              </a:ext>
            </a:extLst>
          </p:cNvPr>
          <p:cNvSpPr/>
          <p:nvPr/>
        </p:nvSpPr>
        <p:spPr>
          <a:xfrm>
            <a:off x="2564206" y="2098816"/>
            <a:ext cx="1519231" cy="3774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46177F5-B54A-4148-A03B-14B094D31DE5}"/>
              </a:ext>
            </a:extLst>
          </p:cNvPr>
          <p:cNvSpPr txBox="1"/>
          <p:nvPr/>
        </p:nvSpPr>
        <p:spPr>
          <a:xfrm>
            <a:off x="468367" y="2590988"/>
            <a:ext cx="2358131" cy="3181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67" dirty="0"/>
              <a:t>转轮及磁铁两种展示方式</a:t>
            </a: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50BEC185-EF69-48BB-B272-D6B8AF87A563}"/>
              </a:ext>
            </a:extLst>
          </p:cNvPr>
          <p:cNvSpPr/>
          <p:nvPr/>
        </p:nvSpPr>
        <p:spPr>
          <a:xfrm>
            <a:off x="6052973" y="2581546"/>
            <a:ext cx="2865221" cy="9105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noFill/>
            </a:endParaRPr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CE25C0F5-612E-4C7E-84B0-68439E88D81A}"/>
              </a:ext>
            </a:extLst>
          </p:cNvPr>
          <p:cNvCxnSpPr/>
          <p:nvPr/>
        </p:nvCxnSpPr>
        <p:spPr>
          <a:xfrm flipH="1">
            <a:off x="7150537" y="3492081"/>
            <a:ext cx="670093" cy="898756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2EA13D14-6600-4B67-9997-42D191777BFC}"/>
              </a:ext>
            </a:extLst>
          </p:cNvPr>
          <p:cNvSpPr txBox="1"/>
          <p:nvPr/>
        </p:nvSpPr>
        <p:spPr>
          <a:xfrm>
            <a:off x="5859296" y="4450052"/>
            <a:ext cx="2865221" cy="54386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67" dirty="0"/>
              <a:t>可直接点击标题链接至相关文章，并提供引文信息和文章类型</a:t>
            </a:r>
          </a:p>
        </p:txBody>
      </p:sp>
    </p:spTree>
    <p:extLst>
      <p:ext uri="{BB962C8B-B14F-4D97-AF65-F5344CB8AC3E}">
        <p14:creationId xmlns:p14="http://schemas.microsoft.com/office/powerpoint/2010/main" val="153967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pic>
        <p:nvPicPr>
          <p:cNvPr id="5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56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07804"/>
            <a:ext cx="2286198" cy="176799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585C21FA-9851-492A-BB42-04B125595A70}"/>
              </a:ext>
            </a:extLst>
          </p:cNvPr>
          <p:cNvSpPr/>
          <p:nvPr/>
        </p:nvSpPr>
        <p:spPr>
          <a:xfrm>
            <a:off x="4922536" y="342617"/>
            <a:ext cx="1675459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667" b="1" dirty="0"/>
              <a:t>原数据</a:t>
            </a:r>
            <a:r>
              <a:rPr kumimoji="1" lang="en-US" altLang="ja-JP" sz="2667" b="1" dirty="0"/>
              <a:t>      </a:t>
            </a:r>
            <a:endParaRPr kumimoji="1" lang="en-US" altLang="zh-CN" sz="2667" b="1" dirty="0"/>
          </a:p>
        </p:txBody>
      </p:sp>
      <p:sp>
        <p:nvSpPr>
          <p:cNvPr id="19" name="コンテンツ プレースホルダー 3">
            <a:extLst>
              <a:ext uri="{FF2B5EF4-FFF2-40B4-BE49-F238E27FC236}">
                <a16:creationId xmlns:a16="http://schemas.microsoft.com/office/drawing/2014/main" id="{DFCFFEAA-C2F2-41E4-836D-ED235CE3F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533" y="1257301"/>
            <a:ext cx="4026747" cy="4610100"/>
          </a:xfrm>
        </p:spPr>
        <p:txBody>
          <a:bodyPr>
            <a:normAutofit/>
          </a:bodyPr>
          <a:lstStyle/>
          <a:p>
            <a:pPr>
              <a:spcBef>
                <a:spcPts val="1600"/>
              </a:spcBef>
            </a:pPr>
            <a:r>
              <a:rPr kumimoji="1" lang="en-US" altLang="ja-JP" sz="1867" dirty="0"/>
              <a:t>When rights permit, Gale makes the </a:t>
            </a:r>
            <a:r>
              <a:rPr kumimoji="1" lang="en-US" altLang="ja-JP" sz="1867" dirty="0">
                <a:solidFill>
                  <a:srgbClr val="FF0000"/>
                </a:solidFill>
              </a:rPr>
              <a:t>XML data </a:t>
            </a:r>
            <a:r>
              <a:rPr kumimoji="1" lang="en-US" altLang="ja-JP" sz="1867" dirty="0"/>
              <a:t>behind its digital archives available upon request to purchasers of the product version           </a:t>
            </a:r>
            <a:r>
              <a:rPr kumimoji="1" lang="zh-CN" altLang="en-US" sz="1867" dirty="0">
                <a:latin typeface="+mn-ea"/>
              </a:rPr>
              <a:t>版权允许的情况下，</a:t>
            </a:r>
            <a:r>
              <a:rPr kumimoji="1" lang="en-US" altLang="zh-CN" sz="1867" dirty="0">
                <a:latin typeface="+mn-ea"/>
              </a:rPr>
              <a:t>Gale</a:t>
            </a:r>
            <a:r>
              <a:rPr kumimoji="1" lang="zh-CN" altLang="en-US" sz="1867" dirty="0">
                <a:latin typeface="+mn-ea"/>
              </a:rPr>
              <a:t>可按采购需求提供数字化档案的</a:t>
            </a:r>
            <a:r>
              <a:rPr kumimoji="1" lang="en-US" altLang="zh-CN" sz="1867" dirty="0">
                <a:solidFill>
                  <a:srgbClr val="FF0000"/>
                </a:solidFill>
                <a:latin typeface="+mn-ea"/>
              </a:rPr>
              <a:t>XML</a:t>
            </a:r>
            <a:r>
              <a:rPr kumimoji="1" lang="zh-CN" altLang="en-US" sz="1867" dirty="0">
                <a:solidFill>
                  <a:srgbClr val="FF0000"/>
                </a:solidFill>
                <a:latin typeface="+mn-ea"/>
              </a:rPr>
              <a:t>数据</a:t>
            </a:r>
            <a:endParaRPr kumimoji="1" lang="en-US" altLang="ja-JP" sz="1867" dirty="0"/>
          </a:p>
          <a:p>
            <a:pPr>
              <a:spcBef>
                <a:spcPts val="1600"/>
              </a:spcBef>
            </a:pPr>
            <a:r>
              <a:rPr lang="en-US" altLang="ja-JP" sz="1867" dirty="0"/>
              <a:t>Data delivered includes </a:t>
            </a:r>
            <a:r>
              <a:rPr lang="en-US" altLang="ja-JP" sz="1867" dirty="0">
                <a:solidFill>
                  <a:srgbClr val="FF0000"/>
                </a:solidFill>
              </a:rPr>
              <a:t>full-text OCR </a:t>
            </a:r>
            <a:r>
              <a:rPr lang="en-US" altLang="ja-JP" sz="1867" dirty="0"/>
              <a:t>as well as more than 75 </a:t>
            </a:r>
            <a:r>
              <a:rPr lang="fr-FR" altLang="ja-JP" sz="1867" dirty="0">
                <a:solidFill>
                  <a:srgbClr val="FF0000"/>
                </a:solidFill>
              </a:rPr>
              <a:t>metadata</a:t>
            </a:r>
            <a:r>
              <a:rPr lang="fr-FR" altLang="ja-JP" sz="1867" dirty="0"/>
              <a:t> fields</a:t>
            </a:r>
            <a:r>
              <a:rPr lang="zh-CN" altLang="en-US" sz="1867" dirty="0">
                <a:latin typeface="+mn-ea"/>
              </a:rPr>
              <a:t>                  数据包括</a:t>
            </a:r>
            <a:r>
              <a:rPr lang="zh-CN" altLang="en-US" sz="1867" dirty="0">
                <a:solidFill>
                  <a:srgbClr val="FF0000"/>
                </a:solidFill>
                <a:latin typeface="+mn-ea"/>
              </a:rPr>
              <a:t>全文</a:t>
            </a:r>
            <a:r>
              <a:rPr lang="en-US" altLang="zh-CN" sz="1867" dirty="0">
                <a:solidFill>
                  <a:srgbClr val="FF0000"/>
                </a:solidFill>
                <a:latin typeface="+mn-ea"/>
              </a:rPr>
              <a:t>OCR</a:t>
            </a:r>
            <a:r>
              <a:rPr lang="zh-CN" altLang="en-US" sz="1867" dirty="0">
                <a:latin typeface="+mn-ea"/>
              </a:rPr>
              <a:t>以及超过</a:t>
            </a:r>
            <a:r>
              <a:rPr lang="en-US" altLang="zh-CN" sz="1867" dirty="0">
                <a:latin typeface="+mn-ea"/>
              </a:rPr>
              <a:t>75</a:t>
            </a:r>
            <a:r>
              <a:rPr lang="zh-CN" altLang="en-US" sz="1867" dirty="0">
                <a:latin typeface="+mn-ea"/>
              </a:rPr>
              <a:t>个</a:t>
            </a:r>
            <a:r>
              <a:rPr lang="zh-CN" altLang="en-US" sz="1867" dirty="0">
                <a:solidFill>
                  <a:srgbClr val="FF0000"/>
                </a:solidFill>
                <a:latin typeface="+mn-ea"/>
              </a:rPr>
              <a:t>元数据</a:t>
            </a:r>
            <a:r>
              <a:rPr lang="zh-CN" altLang="en-US" sz="1867" dirty="0">
                <a:latin typeface="+mn-ea"/>
              </a:rPr>
              <a:t>项</a:t>
            </a:r>
            <a:endParaRPr lang="fr-FR" altLang="ja-JP" sz="1867" dirty="0">
              <a:latin typeface="+mn-ea"/>
            </a:endParaRPr>
          </a:p>
          <a:p>
            <a:pPr>
              <a:spcBef>
                <a:spcPts val="1600"/>
              </a:spcBef>
            </a:pPr>
            <a:endParaRPr lang="fr-FR" altLang="ja-JP" sz="1867" dirty="0"/>
          </a:p>
        </p:txBody>
      </p:sp>
      <p:pic>
        <p:nvPicPr>
          <p:cNvPr id="27" name="図 2">
            <a:extLst>
              <a:ext uri="{FF2B5EF4-FFF2-40B4-BE49-F238E27FC236}">
                <a16:creationId xmlns:a16="http://schemas.microsoft.com/office/drawing/2014/main" id="{186FF85D-1AB0-4873-BCD0-46FB23926F3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7147" y="1151467"/>
            <a:ext cx="4233360" cy="4893732"/>
          </a:xfrm>
          <a:prstGeom prst="rect">
            <a:avLst/>
          </a:prstGeom>
        </p:spPr>
      </p:pic>
      <p:pic>
        <p:nvPicPr>
          <p:cNvPr id="28" name="Picture 2" descr="http://t1.gstatic.com/images?q=tbn:0rPJUmmTWx8obM%3Ahttp://www.cswinc.com.tw/UserFiles/USB%2520Cable.jpg">
            <a:hlinkClick r:id="rId8"/>
            <a:extLst>
              <a:ext uri="{FF2B5EF4-FFF2-40B4-BE49-F238E27FC236}">
                <a16:creationId xmlns:a16="http://schemas.microsoft.com/office/drawing/2014/main" id="{14F49D9B-C7FD-482D-8284-7B33FC716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411" y="5443301"/>
            <a:ext cx="1001781" cy="75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図 6" descr="Harddrive1TB.jpg">
            <a:extLst>
              <a:ext uri="{FF2B5EF4-FFF2-40B4-BE49-F238E27FC236}">
                <a16:creationId xmlns:a16="http://schemas.microsoft.com/office/drawing/2014/main" id="{D8B53CC2-526A-46BE-B61D-F034A3AAE6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501" y="4249690"/>
            <a:ext cx="1451560" cy="203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5256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95" y="1371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6" name="Picture 2" descr="https://researchers.anu.edu.au/researchers/roe-gh/image">
            <a:extLst>
              <a:ext uri="{FF2B5EF4-FFF2-40B4-BE49-F238E27FC236}">
                <a16:creationId xmlns:a16="http://schemas.microsoft.com/office/drawing/2014/main" id="{20CDA051-9999-43DB-875C-1EF41105F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05" y="1361370"/>
            <a:ext cx="2886075" cy="361950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C2C437B8-9500-4E7B-806E-7BDC19F2746D}"/>
              </a:ext>
            </a:extLst>
          </p:cNvPr>
          <p:cNvSpPr/>
          <p:nvPr/>
        </p:nvSpPr>
        <p:spPr>
          <a:xfrm>
            <a:off x="287805" y="5719179"/>
            <a:ext cx="3174972" cy="318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67" dirty="0">
                <a:solidFill>
                  <a:schemeClr val="bg1"/>
                </a:solidFill>
                <a:hlinkClick r:id="rId7"/>
              </a:rPr>
              <a:t>http://dh2016.adho.org/abstracts/343</a:t>
            </a:r>
            <a:r>
              <a:rPr lang="en-GB" sz="1467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77335CF4-A3D8-4A38-BA97-FD0C55695531}"/>
              </a:ext>
            </a:extLst>
          </p:cNvPr>
          <p:cNvSpPr txBox="1"/>
          <p:nvPr/>
        </p:nvSpPr>
        <p:spPr>
          <a:xfrm>
            <a:off x="287805" y="5032166"/>
            <a:ext cx="3657600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7" dirty="0"/>
              <a:t>Dr Glen Roe (and team)</a:t>
            </a:r>
          </a:p>
          <a:p>
            <a:r>
              <a:rPr lang="en-GB" sz="1467" dirty="0"/>
              <a:t>Australian National University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B4647F8D-4566-4823-8BC4-28B9C9ED5B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721" y="1531931"/>
            <a:ext cx="4300537" cy="1337189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19CEF27-BD9B-493C-8B09-CD15F749B6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497" y="2869121"/>
            <a:ext cx="5943600" cy="2788857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2892073-A89F-4D0C-8D6F-78BAE0A90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264" y="162854"/>
            <a:ext cx="1920000" cy="81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タイトル 6">
            <a:extLst>
              <a:ext uri="{FF2B5EF4-FFF2-40B4-BE49-F238E27FC236}">
                <a16:creationId xmlns:a16="http://schemas.microsoft.com/office/drawing/2014/main" id="{787FD8FD-D9D5-414A-948C-E3305F84F0E5}"/>
              </a:ext>
            </a:extLst>
          </p:cNvPr>
          <p:cNvSpPr txBox="1">
            <a:spLocks/>
          </p:cNvSpPr>
          <p:nvPr/>
        </p:nvSpPr>
        <p:spPr>
          <a:xfrm>
            <a:off x="148838" y="123645"/>
            <a:ext cx="7407367" cy="792161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Open Sans"/>
                <a:ea typeface="+mj-ea"/>
                <a:cs typeface="+mj-cs"/>
              </a:defRPr>
            </a:lvl1pPr>
          </a:lstStyle>
          <a:p>
            <a:pPr algn="ctr"/>
            <a:r>
              <a:rPr kumimoji="1" lang="zh-CN" altLang="en-US" sz="2133" b="1" dirty="0">
                <a:solidFill>
                  <a:srgbClr val="055C91"/>
                </a:solidFill>
                <a:latin typeface="+mj-ea"/>
                <a:cs typeface="Open Sans Semibold" panose="020B0706030804020204" pitchFamily="34" charset="0"/>
              </a:rPr>
              <a:t>十八世纪作品在线与文章摘抄</a:t>
            </a:r>
            <a:endParaRPr kumimoji="1" lang="ja-JP" altLang="en-US" sz="2133" b="1" dirty="0">
              <a:solidFill>
                <a:srgbClr val="FF0000"/>
              </a:solidFill>
              <a:latin typeface="+mj-ea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080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95" y="1371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48ADD35-D75D-42BE-BD4C-497E79643E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3" y="1082957"/>
            <a:ext cx="9144000" cy="4854999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18" name="タイトル 6">
            <a:extLst>
              <a:ext uri="{FF2B5EF4-FFF2-40B4-BE49-F238E27FC236}">
                <a16:creationId xmlns:a16="http://schemas.microsoft.com/office/drawing/2014/main" id="{A901B2D2-5E6E-4DC9-9C28-4C89C0FBF7A1}"/>
              </a:ext>
            </a:extLst>
          </p:cNvPr>
          <p:cNvSpPr txBox="1">
            <a:spLocks/>
          </p:cNvSpPr>
          <p:nvPr/>
        </p:nvSpPr>
        <p:spPr>
          <a:xfrm>
            <a:off x="148838" y="123645"/>
            <a:ext cx="7407367" cy="792161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Open Sans"/>
                <a:ea typeface="+mj-ea"/>
                <a:cs typeface="+mj-cs"/>
              </a:defRPr>
            </a:lvl1pPr>
          </a:lstStyle>
          <a:p>
            <a:pPr algn="ctr"/>
            <a:r>
              <a:rPr kumimoji="1" lang="zh-CN" altLang="en-US" sz="2133" b="1" dirty="0">
                <a:solidFill>
                  <a:srgbClr val="055C91"/>
                </a:solidFill>
                <a:latin typeface="+mj-ea"/>
                <a:cs typeface="Open Sans Semibold" panose="020B0706030804020204" pitchFamily="34" charset="0"/>
              </a:rPr>
              <a:t>美国小说与词语分布</a:t>
            </a:r>
            <a:endParaRPr kumimoji="1" lang="ja-JP" altLang="en-US" sz="2133" b="1" dirty="0">
              <a:solidFill>
                <a:srgbClr val="FF0000"/>
              </a:solidFill>
              <a:latin typeface="+mj-ea"/>
              <a:cs typeface="Open Sans Semibold" panose="020B0706030804020204" pitchFamily="34" charset="0"/>
            </a:endParaRPr>
          </a:p>
        </p:txBody>
      </p:sp>
      <p:pic>
        <p:nvPicPr>
          <p:cNvPr id="19" name="Picture 2" descr="af-web.png">
            <a:extLst>
              <a:ext uri="{FF2B5EF4-FFF2-40B4-BE49-F238E27FC236}">
                <a16:creationId xmlns:a16="http://schemas.microsoft.com/office/drawing/2014/main" id="{4D5D83D6-071E-4B62-AB51-D19079029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14" y="216533"/>
            <a:ext cx="1581572" cy="67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6825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95" y="1371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sp>
        <p:nvSpPr>
          <p:cNvPr id="18" name="タイトル 6">
            <a:extLst>
              <a:ext uri="{FF2B5EF4-FFF2-40B4-BE49-F238E27FC236}">
                <a16:creationId xmlns:a16="http://schemas.microsoft.com/office/drawing/2014/main" id="{A901B2D2-5E6E-4DC9-9C28-4C89C0FBF7A1}"/>
              </a:ext>
            </a:extLst>
          </p:cNvPr>
          <p:cNvSpPr txBox="1">
            <a:spLocks/>
          </p:cNvSpPr>
          <p:nvPr/>
        </p:nvSpPr>
        <p:spPr>
          <a:xfrm>
            <a:off x="148838" y="123645"/>
            <a:ext cx="7407367" cy="792161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Open Sans"/>
                <a:ea typeface="+mj-ea"/>
                <a:cs typeface="+mj-cs"/>
              </a:defRPr>
            </a:lvl1pPr>
          </a:lstStyle>
          <a:p>
            <a:pPr algn="ctr"/>
            <a:r>
              <a:rPr kumimoji="1" lang="zh-CN" altLang="en-US" sz="2133" b="1" dirty="0">
                <a:solidFill>
                  <a:srgbClr val="055C91"/>
                </a:solidFill>
                <a:latin typeface="+mj-ea"/>
                <a:cs typeface="Open Sans Semibold" panose="020B0706030804020204" pitchFamily="34" charset="0"/>
              </a:rPr>
              <a:t>泰晤士报与女性选举权</a:t>
            </a:r>
            <a:endParaRPr kumimoji="1" lang="ja-JP" altLang="en-US" sz="2133" b="1" dirty="0">
              <a:solidFill>
                <a:srgbClr val="FF0000"/>
              </a:solidFill>
              <a:latin typeface="+mj-ea"/>
              <a:cs typeface="Open Sans Semibold" panose="020B0706030804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EBFF986-2B8B-4768-80EE-0E9B179FE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463" y="1064798"/>
            <a:ext cx="8884080" cy="4931308"/>
          </a:xfrm>
          <a:prstGeom prst="rect">
            <a:avLst/>
          </a:prstGeom>
        </p:spPr>
      </p:pic>
      <p:pic>
        <p:nvPicPr>
          <p:cNvPr id="9" name="Picture 29" descr="The Times Digital Archive, 1785-2006.gif">
            <a:extLst>
              <a:ext uri="{FF2B5EF4-FFF2-40B4-BE49-F238E27FC236}">
                <a16:creationId xmlns:a16="http://schemas.microsoft.com/office/drawing/2014/main" id="{56C8B276-E356-4804-B9FD-0EE16C763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336" y="188449"/>
            <a:ext cx="1704092" cy="72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8153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11839"/>
            <a:ext cx="9144000" cy="68566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00" y="6206400"/>
            <a:ext cx="1787665" cy="538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122" y="415225"/>
            <a:ext cx="1959259" cy="36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10" name="Picture 20" descr="相关图片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584" y="1325005"/>
            <a:ext cx="3774831" cy="377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6"/>
          <p:cNvSpPr txBox="1"/>
          <p:nvPr/>
        </p:nvSpPr>
        <p:spPr>
          <a:xfrm>
            <a:off x="713540" y="2314550"/>
            <a:ext cx="7716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8000" b="1" dirty="0">
                <a:solidFill>
                  <a:schemeClr val="bg1"/>
                </a:solidFill>
                <a:latin typeface="Arial"/>
                <a:cs typeface="Arial"/>
              </a:rPr>
              <a:t>Q</a:t>
            </a:r>
            <a:r>
              <a:rPr lang="en-US" altLang="zh-CN" sz="6600" b="1" dirty="0">
                <a:solidFill>
                  <a:schemeClr val="bg1"/>
                </a:solidFill>
                <a:latin typeface="Arial"/>
                <a:cs typeface="Arial"/>
              </a:rPr>
              <a:t> &amp; </a:t>
            </a:r>
            <a:r>
              <a:rPr lang="en-US" altLang="zh-CN" sz="8000" b="1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8191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11839"/>
            <a:ext cx="9144000" cy="68566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00" y="6206400"/>
            <a:ext cx="1787665" cy="538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122" y="415225"/>
            <a:ext cx="1959259" cy="36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8" name="Picture 20" descr="相关图片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584" y="1325005"/>
            <a:ext cx="3774831" cy="377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6"/>
          <p:cNvSpPr txBox="1"/>
          <p:nvPr/>
        </p:nvSpPr>
        <p:spPr>
          <a:xfrm>
            <a:off x="713540" y="2100230"/>
            <a:ext cx="771691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Arial"/>
                <a:cs typeface="Arial"/>
              </a:rPr>
              <a:t>Gale</a:t>
            </a:r>
            <a:r>
              <a:rPr lang="zh-CN" altLang="en-US" sz="3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chemeClr val="bg1"/>
                </a:solidFill>
                <a:latin typeface="Arial"/>
                <a:cs typeface="Arial"/>
              </a:rPr>
              <a:t>Scholar</a:t>
            </a:r>
            <a:r>
              <a:rPr lang="zh-CN" altLang="en-US" sz="3600" b="1" dirty="0">
                <a:solidFill>
                  <a:schemeClr val="bg1"/>
                </a:solidFill>
                <a:latin typeface="Arial"/>
                <a:cs typeface="Arial"/>
              </a:rPr>
              <a:t>项目  </a:t>
            </a:r>
            <a:endParaRPr lang="en-US" altLang="zh-CN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46799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00" y="6206400"/>
            <a:ext cx="1787665" cy="5383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764374" y="1252568"/>
            <a:ext cx="573677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</a:rPr>
              <a:t>谢谢！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4E784EB-3505-4F1D-9651-4FE8D995BF28}"/>
              </a:ext>
            </a:extLst>
          </p:cNvPr>
          <p:cNvSpPr/>
          <p:nvPr/>
        </p:nvSpPr>
        <p:spPr>
          <a:xfrm>
            <a:off x="2443707" y="227488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kumimoji="1" lang="zh-CN" altLang="en-US" dirty="0">
                <a:latin typeface="+mj-ea"/>
                <a:ea typeface="+mj-ea"/>
              </a:rPr>
              <a:t>更多信息欢迎访问</a:t>
            </a:r>
            <a:r>
              <a:rPr kumimoji="1" lang="zh-CN" altLang="en-US" sz="1200" dirty="0">
                <a:latin typeface="宋体" pitchFamily="2" charset="-122"/>
                <a:ea typeface="宋体" pitchFamily="2" charset="-122"/>
              </a:rPr>
              <a:t>：</a:t>
            </a:r>
            <a:br>
              <a:rPr kumimoji="1" lang="en-US" altLang="zh-CN" sz="1600" dirty="0">
                <a:latin typeface="宋体" pitchFamily="2" charset="-122"/>
                <a:ea typeface="宋体" pitchFamily="2" charset="-122"/>
              </a:rPr>
            </a:br>
            <a:r>
              <a:rPr kumimoji="1" lang="en-US" altLang="zh-CN" b="1" dirty="0">
                <a:solidFill>
                  <a:srgbClr val="669900"/>
                </a:solidFill>
              </a:rPr>
              <a:t>www.</a:t>
            </a:r>
            <a:r>
              <a:rPr kumimoji="1" lang="en-US" altLang="ja-JP" b="1" dirty="0">
                <a:solidFill>
                  <a:srgbClr val="669900"/>
                </a:solidFill>
              </a:rPr>
              <a:t>gale.com</a:t>
            </a:r>
          </a:p>
          <a:p>
            <a:pPr algn="ctr"/>
            <a:r>
              <a:rPr kumimoji="1" lang="zh-CN" altLang="en-US" dirty="0">
                <a:latin typeface="+mj-ea"/>
                <a:ea typeface="+mj-ea"/>
              </a:rPr>
              <a:t>扫描二维码关注</a:t>
            </a:r>
            <a:r>
              <a:rPr kumimoji="1" lang="en-US" altLang="zh-CN" dirty="0">
                <a:latin typeface="+mj-ea"/>
                <a:ea typeface="+mj-ea"/>
              </a:rPr>
              <a:t>Gale</a:t>
            </a:r>
            <a:r>
              <a:rPr kumimoji="1" lang="zh-CN" altLang="en-US" dirty="0">
                <a:latin typeface="+mj-ea"/>
                <a:ea typeface="+mj-ea"/>
              </a:rPr>
              <a:t>官方微信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714936C-4103-4B25-836C-86570CFB7EC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512" y="3318097"/>
            <a:ext cx="1992495" cy="185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5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8" y="0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0" y="414000"/>
            <a:ext cx="1959264" cy="36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175380"/>
            <a:ext cx="2286198" cy="176799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6E931BCA-E93B-401F-A0A7-77EBD80AD1B6}"/>
              </a:ext>
            </a:extLst>
          </p:cNvPr>
          <p:cNvSpPr/>
          <p:nvPr/>
        </p:nvSpPr>
        <p:spPr>
          <a:xfrm>
            <a:off x="0" y="1233377"/>
            <a:ext cx="2986568" cy="5488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67" b="1" dirty="0">
                <a:latin typeface="Arial" panose="020B0604020202020204" pitchFamily="34" charset="0"/>
                <a:cs typeface="Arial" panose="020B0604020202020204" pitchFamily="34" charset="0"/>
              </a:rPr>
              <a:t>Gale Scholar </a:t>
            </a:r>
            <a:endParaRPr lang="en-US" altLang="zh-CN" sz="1867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594" indent="-228594"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Gale </a:t>
            </a:r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在中国推广的原始档案资源收藏项目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594" indent="-228594">
              <a:buFont typeface="Wingdings" panose="05000000000000000000" pitchFamily="2" charset="2"/>
              <a:buChar char="l"/>
            </a:pPr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该项目为用户呈现</a:t>
            </a:r>
            <a:r>
              <a:rPr lang="zh-CN" altLang="en-US" sz="1600" dirty="0"/>
              <a:t> 1 亿 </a:t>
            </a:r>
            <a:r>
              <a:rPr lang="en-US" altLang="zh-CN" sz="1600" dirty="0"/>
              <a:t>8400</a:t>
            </a:r>
            <a:r>
              <a:rPr lang="zh-CN" altLang="en-US" sz="1600" dirty="0"/>
              <a:t> 万页、跨越 500</a:t>
            </a:r>
            <a:r>
              <a:rPr lang="en-US" altLang="zh-CN" sz="1600" dirty="0"/>
              <a:t>+</a:t>
            </a:r>
            <a:r>
              <a:rPr lang="zh-CN" altLang="en-US" sz="1600" dirty="0"/>
              <a:t> 年全球历史的珍稀原始资源文献</a:t>
            </a:r>
            <a:endParaRPr lang="en-US" altLang="zh-CN" sz="1600" dirty="0"/>
          </a:p>
          <a:p>
            <a:endParaRPr lang="en-US" altLang="zh-CN" sz="1600" dirty="0"/>
          </a:p>
          <a:p>
            <a:pPr marL="228594" indent="-228594">
              <a:buFont typeface="Wingdings" panose="05000000000000000000" pitchFamily="2" charset="2"/>
              <a:buChar char="l"/>
            </a:pPr>
            <a:r>
              <a:rPr lang="zh-CN" altLang="en-US" sz="1600" dirty="0"/>
              <a:t>这些文献来自于世界顶尖大学、档案馆及科研机构的优秀馆藏</a:t>
            </a:r>
            <a:endParaRPr lang="en-US" altLang="zh-CN" sz="1600" dirty="0"/>
          </a:p>
          <a:p>
            <a:endParaRPr lang="en-US" altLang="zh-CN" sz="1600" dirty="0"/>
          </a:p>
          <a:p>
            <a:pPr marL="228594" indent="-228594">
              <a:buFont typeface="Wingdings" panose="05000000000000000000" pitchFamily="2" charset="2"/>
              <a:buChar char="l"/>
            </a:pPr>
            <a:r>
              <a:rPr lang="zh-CN" altLang="en-US" sz="1600" dirty="0"/>
              <a:t>项目中所包含的产品内容丰富、涉及学科广泛，被美国常青藤大学（普林斯顿大学、哈佛大学、杜克大学等）和英国罗素集团（剑桥大学和牛津大学）广泛使用多年</a:t>
            </a:r>
            <a:endParaRPr lang="en-US" altLang="zh-CN" sz="1600" dirty="0"/>
          </a:p>
          <a:p>
            <a:endParaRPr lang="en-US" altLang="zh-CN" sz="1600" dirty="0"/>
          </a:p>
          <a:p>
            <a:endParaRPr lang="en-US" altLang="zh-CN" sz="1467" dirty="0"/>
          </a:p>
          <a:p>
            <a:endParaRPr lang="en-US" altLang="zh-CN" sz="1467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95BBAFE9-B069-4F22-88E8-028655374F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232" y="1715385"/>
            <a:ext cx="6237768" cy="3934047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7CC9BB9F-D6E4-41D7-8231-DA534269BEB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99237"/>
            <a:ext cx="9144000" cy="949841"/>
          </a:xfrm>
        </p:spPr>
        <p:txBody>
          <a:bodyPr>
            <a:normAutofit/>
          </a:bodyPr>
          <a:lstStyle/>
          <a:p>
            <a:pPr defTabSz="966764"/>
            <a:r>
              <a:rPr lang="en-US" altLang="zh-CN" sz="3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                  Gale Scholar </a:t>
            </a: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项目</a:t>
            </a:r>
            <a:endParaRPr lang="ja-JP" altLang="en-US" sz="36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8634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912612" y="1266555"/>
            <a:ext cx="2940113" cy="2205085"/>
            <a:chOff x="684458" y="992120"/>
            <a:chExt cx="2205085" cy="1653814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458" y="992120"/>
              <a:ext cx="2205085" cy="1653814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outerShdw blurRad="50800" dist="38100" dir="13500000" sx="103000" sy="103000" algn="b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0" name="文本框 39"/>
            <p:cNvSpPr txBox="1"/>
            <p:nvPr/>
          </p:nvSpPr>
          <p:spPr>
            <a:xfrm>
              <a:off x="684458" y="2053226"/>
              <a:ext cx="1958000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33" dirty="0">
                  <a:solidFill>
                    <a:schemeClr val="bg1"/>
                  </a:solidFill>
                </a:rPr>
                <a:t>Find Collections</a:t>
              </a:r>
            </a:p>
            <a:p>
              <a:r>
                <a:rPr lang="zh-CN" altLang="en-US" sz="1867" dirty="0">
                  <a:solidFill>
                    <a:schemeClr val="bg1"/>
                  </a:solidFill>
                </a:rPr>
                <a:t>发现典藏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114592" y="1266556"/>
            <a:ext cx="2966699" cy="2200349"/>
            <a:chOff x="3835944" y="992120"/>
            <a:chExt cx="2225024" cy="1650262"/>
          </a:xfrm>
        </p:grpSpPr>
        <p:pic>
          <p:nvPicPr>
            <p:cNvPr id="42" name="Picture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35944" y="992120"/>
              <a:ext cx="2225024" cy="165026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outerShdw blurRad="50800" dist="38100" dir="18900000" sx="103000" sy="103000" algn="b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3" name="文本框 42"/>
            <p:cNvSpPr txBox="1"/>
            <p:nvPr/>
          </p:nvSpPr>
          <p:spPr>
            <a:xfrm>
              <a:off x="4627348" y="2053226"/>
              <a:ext cx="1433620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133" dirty="0">
                  <a:solidFill>
                    <a:schemeClr val="bg1"/>
                  </a:solidFill>
                </a:rPr>
                <a:t>Preservation</a:t>
              </a:r>
            </a:p>
            <a:p>
              <a:pPr algn="r"/>
              <a:r>
                <a:rPr lang="zh-CN" altLang="en-US" sz="1867" dirty="0">
                  <a:solidFill>
                    <a:schemeClr val="bg1"/>
                  </a:solidFill>
                </a:rPr>
                <a:t>出资保护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5114592" y="3760279"/>
            <a:ext cx="2966699" cy="2205239"/>
            <a:chOff x="3835944" y="2862413"/>
            <a:chExt cx="2225024" cy="1653929"/>
          </a:xfrm>
        </p:grpSpPr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5944" y="2862413"/>
              <a:ext cx="2225024" cy="165392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outerShdw blurRad="50800" dist="38100" dir="2700000" sx="103000" sy="103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6" name="文本框 45"/>
            <p:cNvSpPr txBox="1"/>
            <p:nvPr/>
          </p:nvSpPr>
          <p:spPr>
            <a:xfrm>
              <a:off x="4102968" y="3962344"/>
              <a:ext cx="1958000" cy="53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133" dirty="0">
                  <a:solidFill>
                    <a:schemeClr val="bg1"/>
                  </a:solidFill>
                </a:rPr>
                <a:t>Digitization</a:t>
              </a:r>
            </a:p>
            <a:p>
              <a:pPr algn="r"/>
              <a:r>
                <a:rPr lang="zh-CN" altLang="en-US" sz="1867" dirty="0">
                  <a:solidFill>
                    <a:schemeClr val="bg1"/>
                  </a:solidFill>
                </a:rPr>
                <a:t>数字制作</a:t>
              </a: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912610" y="3783905"/>
            <a:ext cx="2940113" cy="2286825"/>
            <a:chOff x="684457" y="2880133"/>
            <a:chExt cx="2205085" cy="1715119"/>
          </a:xfrm>
        </p:grpSpPr>
        <p:pic>
          <p:nvPicPr>
            <p:cNvPr id="48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457" y="2880133"/>
              <a:ext cx="2205085" cy="161849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outerShdw blurRad="50800" dist="38100" dir="8100000" sx="103000" sy="103000" algn="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9" name="文本框 48"/>
            <p:cNvSpPr txBox="1"/>
            <p:nvPr/>
          </p:nvSpPr>
          <p:spPr>
            <a:xfrm>
              <a:off x="684458" y="4064337"/>
              <a:ext cx="1958000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33" dirty="0">
                  <a:solidFill>
                    <a:schemeClr val="bg1"/>
                  </a:solidFill>
                </a:rPr>
                <a:t>Rigorously Check</a:t>
              </a:r>
            </a:p>
            <a:p>
              <a:r>
                <a:rPr lang="zh-CN" altLang="en-US" sz="1867" dirty="0">
                  <a:solidFill>
                    <a:schemeClr val="bg1"/>
                  </a:solidFill>
                </a:rPr>
                <a:t>人工检查</a:t>
              </a:r>
            </a:p>
          </p:txBody>
        </p:sp>
      </p:grpSp>
      <p:sp>
        <p:nvSpPr>
          <p:cNvPr id="50" name="タイトル 3"/>
          <p:cNvSpPr>
            <a:spLocks noGrp="1"/>
          </p:cNvSpPr>
          <p:nvPr>
            <p:ph type="title"/>
          </p:nvPr>
        </p:nvSpPr>
        <p:spPr>
          <a:xfrm>
            <a:off x="0" y="157958"/>
            <a:ext cx="9144000" cy="792161"/>
          </a:xfrm>
        </p:spPr>
        <p:txBody>
          <a:bodyPr>
            <a:noAutofit/>
          </a:bodyPr>
          <a:lstStyle/>
          <a:p>
            <a:pPr algn="ctr"/>
            <a:r>
              <a:rPr kumimoji="1" lang="en-US" altLang="zh-CN" sz="2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Elaborate Producing</a:t>
            </a:r>
            <a:br>
              <a:rPr kumimoji="1" lang="en-US" altLang="ja-JP" sz="2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1" lang="zh-CN" altLang="en-US" sz="2800" b="1" dirty="0">
                <a:latin typeface="+mj-ea"/>
                <a:cs typeface="Open Sans Semibold" panose="020B0706030804020204" pitchFamily="34" charset="0"/>
              </a:rPr>
              <a:t>精心制作</a:t>
            </a:r>
            <a:endParaRPr kumimoji="1" lang="ja-JP" altLang="en-US" sz="2800" b="1" dirty="0">
              <a:latin typeface="+mj-ea"/>
              <a:cs typeface="Open Sans Semibold" panose="020B0706030804020204" pitchFamily="34" charset="0"/>
            </a:endParaRPr>
          </a:p>
        </p:txBody>
      </p:sp>
      <p:pic>
        <p:nvPicPr>
          <p:cNvPr id="51" name="Picture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190228"/>
            <a:ext cx="1959264" cy="360000"/>
          </a:xfrm>
          <a:prstGeom prst="rect">
            <a:avLst/>
          </a:prstGeom>
        </p:spPr>
      </p:pic>
      <p:sp>
        <p:nvSpPr>
          <p:cNvPr id="52" name="矩形 51"/>
          <p:cNvSpPr/>
          <p:nvPr/>
        </p:nvSpPr>
        <p:spPr>
          <a:xfrm>
            <a:off x="16244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3" name="Picture 5" descr="University of Cambridg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55" y="5890948"/>
            <a:ext cx="2125980" cy="42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6" descr="University of Oxford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36" y="3764900"/>
            <a:ext cx="2125980" cy="55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709" y="1108377"/>
            <a:ext cx="2014538" cy="55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996" y="5451814"/>
            <a:ext cx="4046220" cy="52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76" y="5142800"/>
            <a:ext cx="1234440" cy="637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19" descr="The University of Manchester, established in 1824.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36" y="2310451"/>
            <a:ext cx="1440180" cy="41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36" y="3822313"/>
            <a:ext cx="1971675" cy="51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5"/>
          <p:cNvPicPr>
            <a:picLocks noChangeAspect="1" noChangeArrowheads="1"/>
          </p:cNvPicPr>
          <p:nvPr/>
        </p:nvPicPr>
        <p:blipFill>
          <a:blip r:embed="rId20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551" y="3707488"/>
            <a:ext cx="748665" cy="120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15"/>
          <p:cNvPicPr>
            <a:picLocks noChangeAspect="1" noChangeArrowheads="1"/>
          </p:cNvPicPr>
          <p:nvPr/>
        </p:nvPicPr>
        <p:blipFill>
          <a:blip r:embed="rId21">
            <a:lum bright="-4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729" y="2846301"/>
            <a:ext cx="5043488" cy="366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9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416" y="3248188"/>
            <a:ext cx="1937385" cy="43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13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996" y="4396438"/>
            <a:ext cx="1474470" cy="4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14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36" y="3248188"/>
            <a:ext cx="2125980" cy="41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15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707" y="5378431"/>
            <a:ext cx="1260158" cy="32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6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671" y="4982524"/>
            <a:ext cx="3174683" cy="48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17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876" y="3764900"/>
            <a:ext cx="668655" cy="624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20"/>
          <p:cNvPicPr>
            <a:picLocks noChangeAspect="1" noChangeArrowheads="1"/>
          </p:cNvPicPr>
          <p:nvPr/>
        </p:nvPicPr>
        <p:blipFill>
          <a:blip r:embed="rId28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21" y="2207587"/>
            <a:ext cx="2091690" cy="51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22"/>
          <p:cNvPicPr>
            <a:picLocks noChangeAspect="1" noChangeArrowheads="1"/>
          </p:cNvPicPr>
          <p:nvPr/>
        </p:nvPicPr>
        <p:blipFill>
          <a:blip r:embed="rId29">
            <a:lum bright="-6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490" y="4898797"/>
            <a:ext cx="3223260" cy="400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23"/>
          <p:cNvPicPr>
            <a:picLocks noChangeAspect="1" noChangeArrowheads="1"/>
          </p:cNvPicPr>
          <p:nvPr/>
        </p:nvPicPr>
        <p:blipFill>
          <a:blip r:embed="rId30">
            <a:lum bright="-10000" contras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756" y="4453850"/>
            <a:ext cx="1783080" cy="39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24"/>
          <p:cNvPicPr>
            <a:picLocks noChangeAspect="1" noChangeArrowheads="1"/>
          </p:cNvPicPr>
          <p:nvPr/>
        </p:nvPicPr>
        <p:blipFill>
          <a:blip r:embed="rId31">
            <a:lum bright="-16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21" y="2814006"/>
            <a:ext cx="3017520" cy="41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25"/>
          <p:cNvPicPr>
            <a:picLocks noChangeAspect="1" noChangeArrowheads="1"/>
          </p:cNvPicPr>
          <p:nvPr/>
        </p:nvPicPr>
        <p:blipFill>
          <a:blip r:embed="rId32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316" y="4396438"/>
            <a:ext cx="3063240" cy="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2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76" y="1646619"/>
            <a:ext cx="1610202" cy="471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26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574" y="1682502"/>
            <a:ext cx="2520315" cy="5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28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76" y="1132299"/>
            <a:ext cx="2750344" cy="41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29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11" y="1798523"/>
            <a:ext cx="2168843" cy="85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30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406" y="1178946"/>
            <a:ext cx="3008948" cy="30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10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950" y="5815603"/>
            <a:ext cx="1363028" cy="61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7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16" y="4281613"/>
            <a:ext cx="960120" cy="763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40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16" y="3822313"/>
            <a:ext cx="2263140" cy="41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21"/>
          <p:cNvPicPr>
            <a:picLocks noChangeAspect="1" noChangeArrowheads="1"/>
          </p:cNvPicPr>
          <p:nvPr/>
        </p:nvPicPr>
        <p:blipFill>
          <a:blip r:embed="rId41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16" y="3363013"/>
            <a:ext cx="4114800" cy="31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itle 4"/>
          <p:cNvSpPr txBox="1">
            <a:spLocks/>
          </p:cNvSpPr>
          <p:nvPr/>
        </p:nvSpPr>
        <p:spPr>
          <a:xfrm>
            <a:off x="2136368" y="248136"/>
            <a:ext cx="6427141" cy="648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933" b="1" dirty="0"/>
              <a:t> </a:t>
            </a:r>
            <a:r>
              <a:rPr lang="en-US" altLang="zh-CN" sz="2933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Gale</a:t>
            </a:r>
            <a:r>
              <a:rPr lang="en-US" altLang="zh-CN" sz="2933" b="1" dirty="0">
                <a:latin typeface="+mn-ea"/>
                <a:ea typeface="+mn-ea"/>
              </a:rPr>
              <a:t> </a:t>
            </a:r>
            <a:r>
              <a:rPr lang="zh-CN" altLang="en-US" sz="2933" b="1" dirty="0">
                <a:latin typeface="+mn-ea"/>
                <a:ea typeface="+mn-ea"/>
              </a:rPr>
              <a:t>档案资源 </a:t>
            </a:r>
            <a:r>
              <a:rPr lang="en-US" altLang="zh-CN" sz="2933" b="1" dirty="0">
                <a:latin typeface="+mn-ea"/>
                <a:ea typeface="+mn-ea"/>
              </a:rPr>
              <a:t>–</a:t>
            </a:r>
            <a:r>
              <a:rPr lang="zh-CN" altLang="en-US" sz="2933" b="1" dirty="0">
                <a:latin typeface="+mn-ea"/>
                <a:ea typeface="+mn-ea"/>
              </a:rPr>
              <a:t> 合作方</a:t>
            </a:r>
            <a:endParaRPr lang="en-US" sz="2933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pic>
        <p:nvPicPr>
          <p:cNvPr id="83" name="图片 82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5678753" y="5851439"/>
            <a:ext cx="2447925" cy="704850"/>
          </a:xfrm>
          <a:prstGeom prst="rect">
            <a:avLst/>
          </a:prstGeom>
        </p:spPr>
      </p:pic>
      <p:pic>
        <p:nvPicPr>
          <p:cNvPr id="84" name="图片 83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4570996" y="1691290"/>
            <a:ext cx="1824719" cy="986910"/>
          </a:xfrm>
          <a:prstGeom prst="rect">
            <a:avLst/>
          </a:prstGeom>
        </p:spPr>
      </p:pic>
      <p:pic>
        <p:nvPicPr>
          <p:cNvPr id="85" name="Picture 6">
            <a:extLst>
              <a:ext uri="{FF2B5EF4-FFF2-40B4-BE49-F238E27FC236}">
                <a16:creationId xmlns:a16="http://schemas.microsoft.com/office/drawing/2014/main" id="{E8FB4930-1E71-4212-BCB4-46BDEFC9774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03" y="342628"/>
            <a:ext cx="195926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2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456740"/>
            <a:ext cx="2286198" cy="176799"/>
          </a:xfrm>
          <a:prstGeom prst="rect">
            <a:avLst/>
          </a:prstGeom>
        </p:spPr>
      </p:pic>
      <p:pic>
        <p:nvPicPr>
          <p:cNvPr id="36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190228"/>
            <a:ext cx="1959264" cy="360000"/>
          </a:xfrm>
          <a:prstGeom prst="rect">
            <a:avLst/>
          </a:prstGeom>
        </p:spPr>
      </p:pic>
      <p:pic>
        <p:nvPicPr>
          <p:cNvPr id="66" name="Picture 6">
            <a:extLst>
              <a:ext uri="{FF2B5EF4-FFF2-40B4-BE49-F238E27FC236}">
                <a16:creationId xmlns:a16="http://schemas.microsoft.com/office/drawing/2014/main" id="{DEB876E3-AB65-44D5-BB2E-39A38739E61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190228"/>
            <a:ext cx="1959264" cy="360000"/>
          </a:xfrm>
          <a:prstGeom prst="rect">
            <a:avLst/>
          </a:prstGeom>
        </p:spPr>
      </p:pic>
      <p:pic>
        <p:nvPicPr>
          <p:cNvPr id="20" name="Picture 4" descr="File:World map blank without borders.svg">
            <a:extLst>
              <a:ext uri="{FF2B5EF4-FFF2-40B4-BE49-F238E27FC236}">
                <a16:creationId xmlns:a16="http://schemas.microsoft.com/office/drawing/2014/main" id="{34697BED-4EE2-4431-A370-F287FCB31A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" b="15677"/>
          <a:stretch/>
        </p:blipFill>
        <p:spPr bwMode="auto">
          <a:xfrm>
            <a:off x="244139" y="1670609"/>
            <a:ext cx="8655719" cy="408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タイトル 1">
            <a:extLst>
              <a:ext uri="{FF2B5EF4-FFF2-40B4-BE49-F238E27FC236}">
                <a16:creationId xmlns:a16="http://schemas.microsoft.com/office/drawing/2014/main" id="{99CA764B-FF7D-4B79-B9C8-1C04ADE62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" y="148729"/>
            <a:ext cx="9143999" cy="879971"/>
          </a:xfrm>
        </p:spPr>
        <p:txBody>
          <a:bodyPr vert="horz" lIns="121920" tIns="60960" rIns="121920" bIns="60960" rtlCol="0" anchor="ctr">
            <a:noAutofit/>
          </a:bodyPr>
          <a:lstStyle/>
          <a:p>
            <a:r>
              <a:rPr lang="zh-CN" altLang="en-US" sz="2933" b="1" dirty="0">
                <a:latin typeface="+mn-ea"/>
                <a:ea typeface="+mn-ea"/>
              </a:rPr>
              <a:t>世界学者共享同一资源</a:t>
            </a:r>
            <a:endParaRPr lang="ja-JP" altLang="en-US" sz="2933" b="1" dirty="0">
              <a:latin typeface="+mn-ea"/>
              <a:ea typeface="+mn-ea"/>
            </a:endParaRPr>
          </a:p>
        </p:txBody>
      </p:sp>
      <p:sp>
        <p:nvSpPr>
          <p:cNvPr id="22" name="左右箭头 13">
            <a:extLst>
              <a:ext uri="{FF2B5EF4-FFF2-40B4-BE49-F238E27FC236}">
                <a16:creationId xmlns:a16="http://schemas.microsoft.com/office/drawing/2014/main" id="{9DA2C7D5-A6A3-42A4-AD30-3228BC216247}"/>
              </a:ext>
            </a:extLst>
          </p:cNvPr>
          <p:cNvSpPr/>
          <p:nvPr/>
        </p:nvSpPr>
        <p:spPr>
          <a:xfrm>
            <a:off x="2206860" y="2892510"/>
            <a:ext cx="4848099" cy="288919"/>
          </a:xfrm>
          <a:prstGeom prst="leftRightArrow">
            <a:avLst/>
          </a:prstGeom>
          <a:solidFill>
            <a:srgbClr val="006A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E218BC16-07AB-4987-BC5C-2784B9723A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4" y="2213991"/>
            <a:ext cx="1491344" cy="63654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B08F407-618A-4F36-A2F0-FAE8539999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3995" y="1212581"/>
            <a:ext cx="1696373" cy="183542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F7DEED2-F741-466A-8C7D-E81438AF2E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139" y="3181428"/>
            <a:ext cx="1759163" cy="152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65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371"/>
            <a:ext cx="9144000" cy="68566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00" y="6206400"/>
            <a:ext cx="1787665" cy="538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122" y="415225"/>
            <a:ext cx="1959259" cy="36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8" name="Picture 20" descr="相关图片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584" y="1325005"/>
            <a:ext cx="3774831" cy="377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6"/>
          <p:cNvSpPr txBox="1"/>
          <p:nvPr/>
        </p:nvSpPr>
        <p:spPr>
          <a:xfrm>
            <a:off x="713540" y="2100230"/>
            <a:ext cx="771691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Arial"/>
                <a:cs typeface="Arial"/>
              </a:rPr>
              <a:t>原始档案文献之于不同读者</a:t>
            </a:r>
            <a:endParaRPr lang="en-US" altLang="zh-CN" sz="36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US" altLang="zh-CN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1561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le_GPS_PPTTemplate-0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95" y="1371"/>
            <a:ext cx="9144000" cy="6856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3" y="6205704"/>
            <a:ext cx="1786283" cy="542591"/>
          </a:xfrm>
          <a:prstGeom prst="rect">
            <a:avLst/>
          </a:prstGeom>
        </p:spPr>
      </p:pic>
      <p:sp>
        <p:nvSpPr>
          <p:cNvPr id="7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165267"/>
            <a:ext cx="9306239" cy="999203"/>
          </a:xfrm>
          <a:effectLst/>
        </p:spPr>
        <p:txBody>
          <a:bodyPr>
            <a:normAutofit/>
          </a:bodyPr>
          <a:lstStyle/>
          <a:p>
            <a:pPr algn="l"/>
            <a:r>
              <a:rPr lang="zh-CN" altLang="en-US" sz="2800" b="1" dirty="0"/>
              <a:t>大众读者 </a:t>
            </a:r>
            <a:r>
              <a:rPr lang="en-US" altLang="zh-CN" sz="2800" b="1" dirty="0"/>
              <a:t>–</a:t>
            </a:r>
            <a:r>
              <a:rPr lang="zh-CN" altLang="en-US" sz="2800" b="1" dirty="0"/>
              <a:t> 看历史变迁</a:t>
            </a:r>
            <a:endParaRPr lang="ja-JP" altLang="en-US" sz="2800" b="1" dirty="0"/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200" y="6387195"/>
            <a:ext cx="2286198" cy="1767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5DB32A3-580A-4F7C-B3DE-07F4DA5E65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4324" y="1077147"/>
            <a:ext cx="6507162" cy="497811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3DBF774-5EEE-462F-A380-4C5DF654F1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9538" y="1038165"/>
            <a:ext cx="6507162" cy="504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1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443FBB31BE8C4293A490506AB18829" ma:contentTypeVersion="2" ma:contentTypeDescription="Create a new document." ma:contentTypeScope="" ma:versionID="a42033fe36246a45ae41b4bdc8e8f5dd">
  <xsd:schema xmlns:xsd="http://www.w3.org/2001/XMLSchema" xmlns:xs="http://www.w3.org/2001/XMLSchema" xmlns:p="http://schemas.microsoft.com/office/2006/metadata/properties" xmlns:ns2="30c31193-390b-485f-8a59-813183c14b7f" targetNamespace="http://schemas.microsoft.com/office/2006/metadata/properties" ma:root="true" ma:fieldsID="ae936d0de8b229812cb0e10f39f26102" ns2:_="">
    <xsd:import namespace="30c31193-390b-485f-8a59-813183c14b7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c31193-390b-485f-8a59-813183c14b7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7D5816-578D-48DC-A707-C72C60F291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c31193-390b-485f-8a59-813183c14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522A91-9C00-4980-8886-392EB045F700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30c31193-390b-485f-8a59-813183c14b7f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5DEBDB8-D0E6-4B40-8CED-36BA3789F5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9960</TotalTime>
  <Words>903</Words>
  <Application>Microsoft Office PowerPoint</Application>
  <PresentationFormat>全屏显示(4:3)</PresentationFormat>
  <Paragraphs>159</Paragraphs>
  <Slides>40</Slides>
  <Notes>40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0" baseType="lpstr">
      <vt:lpstr>ＭＳ Ｐゴシック</vt:lpstr>
      <vt:lpstr>宋体</vt:lpstr>
      <vt:lpstr>微软雅黑</vt:lpstr>
      <vt:lpstr>Arial</vt:lpstr>
      <vt:lpstr>Calibri</vt:lpstr>
      <vt:lpstr>Open Sans</vt:lpstr>
      <vt:lpstr>Open Sans Semibold</vt:lpstr>
      <vt:lpstr>Times New Roman</vt:lpstr>
      <vt:lpstr>Wingdings</vt:lpstr>
      <vt:lpstr>Office Theme</vt:lpstr>
      <vt:lpstr>PowerPoint 演示文稿</vt:lpstr>
      <vt:lpstr>PowerPoint 演示文稿</vt:lpstr>
      <vt:lpstr>今日内容</vt:lpstr>
      <vt:lpstr>PowerPoint 演示文稿</vt:lpstr>
      <vt:lpstr>                   Gale Scholar 项目</vt:lpstr>
      <vt:lpstr>Elaborate Producing 精心制作</vt:lpstr>
      <vt:lpstr>世界学者共享同一资源</vt:lpstr>
      <vt:lpstr>PowerPoint 演示文稿</vt:lpstr>
      <vt:lpstr>大众读者 – 看历史变迁</vt:lpstr>
      <vt:lpstr>商业营销 – 灵感来源  </vt:lpstr>
      <vt:lpstr> 师生– 循证教学</vt:lpstr>
      <vt:lpstr> 学者–学术研究的根本</vt:lpstr>
      <vt:lpstr>PowerPoint 演示文稿</vt:lpstr>
      <vt:lpstr>支持学术研究</vt:lpstr>
      <vt:lpstr>大体量类型丰富的原始档案资源</vt:lpstr>
      <vt:lpstr>大体量类型丰富的原始档案资源</vt:lpstr>
      <vt:lpstr>大体量类型丰富的原始档案资源</vt:lpstr>
      <vt:lpstr>大体量类型丰富的原始档案资源</vt:lpstr>
      <vt:lpstr>大体量类型丰富的原始档案资源</vt:lpstr>
      <vt:lpstr>大体量类型丰富的原始档案资源</vt:lpstr>
      <vt:lpstr>大体量类型丰富的原始档案资源</vt:lpstr>
      <vt:lpstr>PowerPoint 演示文稿</vt:lpstr>
      <vt:lpstr>PowerPoint 演示文稿</vt:lpstr>
      <vt:lpstr>PowerPoint 演示文稿</vt:lpstr>
      <vt:lpstr>PowerPoint 演示文稿</vt:lpstr>
      <vt:lpstr>    采用光学字符识别实现全文检索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Berg, Nicholas</dc:creator>
  <cp:lastModifiedBy>Zhang, Sophia</cp:lastModifiedBy>
  <cp:revision>104</cp:revision>
  <dcterms:modified xsi:type="dcterms:W3CDTF">2018-12-03T06:54:41Z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0x0101001F443FBB31BE8C4293A490506AB18829</vt:lpwstr>
  </property>
</Properties>
</file>